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26.xml.rels" ContentType="application/vnd.openxmlformats-package.relationships+xml"/>
  <Override PartName="/ppt/notesSlides/notesSlide65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75.jpeg" ContentType="image/jpeg"/>
  <Override PartName="/ppt/media/image72.png" ContentType="image/png"/>
  <Override PartName="/ppt/media/image71.png" ContentType="image/png"/>
  <Override PartName="/ppt/media/image70.png" ContentType="image/png"/>
  <Override PartName="/ppt/media/image54.jpeg" ContentType="image/jpeg"/>
  <Override PartName="/ppt/media/image53.png" ContentType="image/png"/>
  <Override PartName="/ppt/media/image74.png" ContentType="image/png"/>
  <Override PartName="/ppt/media/image52.jpeg" ContentType="image/jpeg"/>
  <Override PartName="/ppt/media/image76.png" ContentType="image/png"/>
  <Override PartName="/ppt/media/image51.png" ContentType="image/png"/>
  <Override PartName="/ppt/media/image50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7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3.png" ContentType="image/png"/>
  <Override PartName="/ppt/media/image8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73.jpeg" ContentType="image/jpeg"/>
  <Override PartName="/ppt/media/image1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media/image45.png" ContentType="image/png"/>
  <Override PartName="/ppt/media/image20.png" ContentType="image/png"/>
  <Override PartName="/ppt/media/image3.gif" ContentType="image/gi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1"/>
          <p:cNvSpPr/>
          <p:nvPr/>
        </p:nvSpPr>
        <p:spPr>
          <a:xfrm>
            <a:off x="0" y="0"/>
            <a:ext cx="7099200" cy="102348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212" name="CustomShape 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1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1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1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1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2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3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3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3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4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4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4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5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5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5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5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6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6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6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6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6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7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7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7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7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7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7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7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7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7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8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8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82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83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4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85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86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87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88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89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90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91"/>
          <p:cNvSpPr/>
          <p:nvPr/>
        </p:nvSpPr>
        <p:spPr>
          <a:xfrm>
            <a:off x="0" y="0"/>
            <a:ext cx="7099200" cy="10234440"/>
          </a:xfrm>
          <a:custGeom>
            <a:avLst/>
            <a:gdLst/>
            <a:ahLst/>
            <a:rect l="0" t="0" r="r" b="b"/>
            <a:pathLst>
              <a:path w="19722" h="2843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8426"/>
                </a:lnTo>
                <a:cubicBezTo>
                  <a:pt x="0" y="28428"/>
                  <a:pt x="1" y="28430"/>
                  <a:pt x="3" y="28430"/>
                </a:cubicBezTo>
                <a:lnTo>
                  <a:pt x="19717" y="28430"/>
                </a:lnTo>
                <a:cubicBezTo>
                  <a:pt x="19719" y="28430"/>
                  <a:pt x="19721" y="28428"/>
                  <a:pt x="19721" y="28426"/>
                </a:cubicBezTo>
                <a:lnTo>
                  <a:pt x="19721" y="3"/>
                </a:lnTo>
                <a:cubicBezTo>
                  <a:pt x="19721" y="1"/>
                  <a:pt x="19719" y="0"/>
                  <a:pt x="19717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PlaceHolder 92"/>
          <p:cNvSpPr>
            <a:spLocks noGrp="1"/>
          </p:cNvSpPr>
          <p:nvPr>
            <p:ph type="hdr"/>
          </p:nvPr>
        </p:nvSpPr>
        <p:spPr>
          <a:xfrm>
            <a:off x="-360" y="-360"/>
            <a:ext cx="2973240" cy="408240"/>
          </a:xfrm>
          <a:prstGeom prst="rect">
            <a:avLst/>
          </a:prstGeom>
        </p:spPr>
        <p:txBody>
          <a:bodyPr lIns="95040" rIns="95040" tIns="47520" bIns="47520">
            <a:noAutofit/>
          </a:bodyPr>
          <a:p>
            <a:pPr>
              <a:lnSpc>
                <a:spcPct val="104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imes New Roman"/>
                <a:ea typeface="DejaVuSans"/>
              </a:rPr>
              <a:t>&lt;cabecera&gt;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03" name="PlaceHolder 93"/>
          <p:cNvSpPr>
            <a:spLocks noGrp="1"/>
          </p:cNvSpPr>
          <p:nvPr>
            <p:ph type="dt"/>
          </p:nvPr>
        </p:nvSpPr>
        <p:spPr>
          <a:xfrm>
            <a:off x="3995640" y="-360"/>
            <a:ext cx="2973600" cy="408240"/>
          </a:xfrm>
          <a:prstGeom prst="rect">
            <a:avLst/>
          </a:prstGeom>
        </p:spPr>
        <p:txBody>
          <a:bodyPr lIns="95040" rIns="95040" tIns="47520" bIns="47520">
            <a:noAutofit/>
          </a:bodyPr>
          <a:p>
            <a:pPr algn="r">
              <a:lnSpc>
                <a:spcPct val="104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imes New Roman"/>
                <a:ea typeface="DejaVuSans"/>
              </a:rPr>
              <a:t>&lt;fecha/hora&gt;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04" name="PlaceHolder 94"/>
          <p:cNvSpPr>
            <a:spLocks noGrp="1"/>
          </p:cNvSpPr>
          <p:nvPr>
            <p:ph type="sldImg"/>
          </p:nvPr>
        </p:nvSpPr>
        <p:spPr>
          <a:xfrm>
            <a:off x="983880" y="786960"/>
            <a:ext cx="5000760" cy="3715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Pulse para desplazar la página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95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Pulse para editar el formato de las notas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96"/>
          <p:cNvSpPr>
            <a:spLocks noGrp="1"/>
          </p:cNvSpPr>
          <p:nvPr>
            <p:ph type="ftr"/>
          </p:nvPr>
        </p:nvSpPr>
        <p:spPr>
          <a:xfrm>
            <a:off x="-360" y="9681480"/>
            <a:ext cx="2973240" cy="408240"/>
          </a:xfrm>
          <a:prstGeom prst="rect">
            <a:avLst/>
          </a:prstGeom>
        </p:spPr>
        <p:txBody>
          <a:bodyPr lIns="95040" rIns="95040" tIns="47520" bIns="47520" anchor="b">
            <a:noAutofit/>
          </a:bodyPr>
          <a:p>
            <a:pPr>
              <a:lnSpc>
                <a:spcPct val="104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imes New Roman"/>
                <a:ea typeface="DejaVuSans"/>
              </a:rPr>
              <a:t>&lt;pie de página&gt;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07" name="PlaceHolder 97"/>
          <p:cNvSpPr>
            <a:spLocks noGrp="1"/>
          </p:cNvSpPr>
          <p:nvPr>
            <p:ph type="sldNum"/>
          </p:nvPr>
        </p:nvSpPr>
        <p:spPr>
          <a:xfrm>
            <a:off x="3995640" y="9681480"/>
            <a:ext cx="2973600" cy="408240"/>
          </a:xfrm>
          <a:prstGeom prst="rect">
            <a:avLst/>
          </a:prstGeom>
        </p:spPr>
        <p:txBody>
          <a:bodyPr lIns="95040" rIns="95040" tIns="47520" bIns="47520" anchor="b">
            <a:noAutofit/>
          </a:bodyPr>
          <a:p>
            <a:pPr algn="r">
              <a:lnSpc>
                <a:spcPct val="104000"/>
              </a:lnSpc>
            </a:pPr>
            <a:fld id="{C44F4361-635D-423B-A948-32274EE47B7D}" type="slidenum">
              <a:rPr b="0" lang="es-ES" sz="1200" spc="-1" strike="noStrike">
                <a:solidFill>
                  <a:srgbClr val="000000"/>
                </a:solidFill>
                <a:latin typeface="Times New Roman"/>
                <a:ea typeface="DejaVuSans"/>
              </a:rPr>
              <a:t>&lt;número&gt;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CustomShape 1"/>
          <p:cNvSpPr/>
          <p:nvPr/>
        </p:nvSpPr>
        <p:spPr>
          <a:xfrm>
            <a:off x="984240" y="787320"/>
            <a:ext cx="5143680" cy="38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51520" cy="442296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648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58442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854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648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58442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79280" y="-360"/>
            <a:ext cx="9033120" cy="292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32648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58442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854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32648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58442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179280" y="-360"/>
            <a:ext cx="9033120" cy="292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648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58442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854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648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58442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79280" y="-360"/>
            <a:ext cx="9033120" cy="292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32648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58442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854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32648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58442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179280" y="-360"/>
            <a:ext cx="9033120" cy="292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179280" y="-360"/>
            <a:ext cx="9033120" cy="2925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marL="342720" algn="ctr">
              <a:spcBef>
                <a:spcPts val="598"/>
              </a:spcBef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32648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844240" y="134100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854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32648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5844240" y="3418560"/>
            <a:ext cx="2456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95040" y="341856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95040" y="1341000"/>
            <a:ext cx="37231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85440" y="3418560"/>
            <a:ext cx="76294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667920"/>
            <a:ext cx="9144000" cy="2019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85440" y="1341000"/>
            <a:ext cx="76294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342720">
              <a:spcBef>
                <a:spcPts val="598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Pulse para editar el formato de esquema del texto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1" marL="742680">
              <a:spcBef>
                <a:spcPts val="598"/>
              </a:spcBef>
              <a:buClr>
                <a:srgbClr val="000000"/>
              </a:buClr>
              <a:buFont typeface="Times New Roman"/>
              <a:buChar char="–"/>
            </a:pPr>
            <a:r>
              <a:rPr b="0" lang="en-US" sz="2400" spc="-1" strike="noStrike">
                <a:solidFill>
                  <a:srgbClr val="3333cc"/>
                </a:solidFill>
                <a:latin typeface="Times New Roman"/>
              </a:rPr>
              <a:t>Segundo nivel del esquema</a:t>
            </a:r>
            <a:endParaRPr b="0" lang="en-US" sz="2400" spc="-1" strike="noStrike">
              <a:solidFill>
                <a:srgbClr val="3333cc"/>
              </a:solidFill>
              <a:latin typeface="Times New Roman"/>
            </a:endParaRPr>
          </a:p>
          <a:p>
            <a:pPr lvl="2" marL="1143000">
              <a:spcBef>
                <a:spcPts val="598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c90016"/>
                </a:solidFill>
                <a:latin typeface="Times New Roman"/>
              </a:rPr>
              <a:t>Tercer nivel del esquema</a:t>
            </a:r>
            <a:endParaRPr b="0" lang="en-US" sz="2400" spc="-1" strike="noStrike">
              <a:solidFill>
                <a:srgbClr val="c90016"/>
              </a:solidFill>
              <a:latin typeface="Times New Roman"/>
            </a:endParaRPr>
          </a:p>
          <a:p>
            <a:pPr lvl="3" marL="1600200">
              <a:spcBef>
                <a:spcPts val="499"/>
              </a:spcBef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79280" y="-360"/>
            <a:ext cx="9033120" cy="6307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Pulse para editar el formato del texto de título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CustomShape 4"/>
          <p:cNvSpPr/>
          <p:nvPr/>
        </p:nvSpPr>
        <p:spPr>
          <a:xfrm>
            <a:off x="1728720" y="6632640"/>
            <a:ext cx="608544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35640" y="6613200"/>
            <a:ext cx="3601800" cy="33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1" lang="es-ES" sz="1200" spc="-1" strike="noStrike">
                <a:solidFill>
                  <a:srgbClr val="ffffff"/>
                </a:solidFill>
                <a:latin typeface="Times New Roman"/>
              </a:rPr>
              <a:t>Pablo Martínez Ruiz del Árbol / Particle Detectors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8892000" y="6613200"/>
            <a:ext cx="636840" cy="505080"/>
          </a:xfrm>
          <a:prstGeom prst="rect">
            <a:avLst/>
          </a:prstGeom>
        </p:spPr>
        <p:txBody>
          <a:bodyPr lIns="90000" rIns="90000" tIns="46800" bIns="46800">
            <a:noAutofit/>
          </a:bodyPr>
          <a:p>
            <a:pPr/>
            <a:fld id="{3411E0B4-A58E-452C-A650-B76278D2FF96}" type="slidenum">
              <a:rPr b="1" lang="en-US" sz="1100" spc="-1" strike="noStrike">
                <a:solidFill>
                  <a:srgbClr val="ffffff"/>
                </a:solidFill>
                <a:latin typeface="Times New Roman"/>
              </a:rPr>
              <a:t>&lt;número&gt;</a:t>
            </a:fld>
            <a:endParaRPr b="1" lang="en-US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3198960" y="6701760"/>
            <a:ext cx="608544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3271320" y="6649920"/>
            <a:ext cx="6085440" cy="42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6840" y="99720"/>
            <a:ext cx="8086680" cy="134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0866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342720">
              <a:spcAft>
                <a:spcPts val="1423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>
              <a:spcAft>
                <a:spcPts val="1137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>
              <a:spcAft>
                <a:spcPts val="848"/>
              </a:spcAft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>
              <a:spcAft>
                <a:spcPts val="573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/>
          </p:nvPr>
        </p:nvSpPr>
        <p:spPr>
          <a:xfrm>
            <a:off x="456840" y="6246360"/>
            <a:ext cx="198756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2000"/>
              </a:lnSpc>
            </a:pPr>
            <a:r>
              <a:rPr b="0" lang="es-ES" sz="1400" spc="-1" strike="noStrike">
                <a:latin typeface="Times New Roman"/>
                <a:ea typeface="DejaVuSans"/>
              </a:rPr>
              <a:t>&lt;fecha/hora&gt;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/>
          </p:nvPr>
        </p:nvSpPr>
        <p:spPr>
          <a:xfrm>
            <a:off x="3126960" y="6246360"/>
            <a:ext cx="275580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2000"/>
              </a:lnSpc>
            </a:pPr>
            <a:r>
              <a:rPr b="0" lang="es-ES" sz="1400" spc="-1" strike="noStrike">
                <a:latin typeface="Times New Roman"/>
                <a:ea typeface="DejaVuSans"/>
              </a:rPr>
              <a:t>&lt;pie de página&gt;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sldNum"/>
          </p:nvPr>
        </p:nvSpPr>
        <p:spPr>
          <a:xfrm>
            <a:off x="6555960" y="6246360"/>
            <a:ext cx="198756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2000"/>
              </a:lnSpc>
            </a:pPr>
            <a:fld id="{C0444AFA-7C93-4AD9-994F-82FDD5644072}" type="slidenum">
              <a:rPr b="0" lang="es-ES" sz="1400" spc="-1" strike="noStrike">
                <a:solidFill>
                  <a:srgbClr val="ffffff"/>
                </a:solidFill>
                <a:latin typeface="Times New Roman"/>
                <a:ea typeface="DejaVuSans"/>
              </a:rPr>
              <a:t>&lt;número&gt;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6840" y="99720"/>
            <a:ext cx="8086680" cy="134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6840" y="1604520"/>
            <a:ext cx="80866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342720">
              <a:spcAft>
                <a:spcPts val="1423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>
              <a:spcAft>
                <a:spcPts val="1137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>
              <a:spcAft>
                <a:spcPts val="848"/>
              </a:spcAft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>
              <a:spcAft>
                <a:spcPts val="573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456840" y="6246360"/>
            <a:ext cx="198756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>
              <a:lnSpc>
                <a:spcPct val="102000"/>
              </a:lnSpc>
            </a:pPr>
            <a:r>
              <a:rPr b="0" lang="es-ES" sz="1400" spc="-1" strike="noStrike">
                <a:latin typeface="Times New Roman"/>
                <a:ea typeface="DejaVuSans"/>
              </a:rPr>
              <a:t>&lt;fecha/hora&gt;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3126960" y="6246360"/>
            <a:ext cx="275580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>
              <a:lnSpc>
                <a:spcPct val="102000"/>
              </a:lnSpc>
            </a:pPr>
            <a:r>
              <a:rPr b="0" lang="es-ES" sz="1400" spc="-1" strike="noStrike">
                <a:latin typeface="Times New Roman"/>
                <a:ea typeface="DejaVuSans"/>
              </a:rPr>
              <a:t>&lt;pie de página&gt;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6555960" y="6246360"/>
            <a:ext cx="1987560" cy="330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>
              <a:lnSpc>
                <a:spcPct val="102000"/>
              </a:lnSpc>
            </a:pPr>
            <a:fld id="{C4D5914E-FF30-4761-8122-18CD2A4631AD}" type="slidenum">
              <a:rPr b="0" lang="es-ES" sz="1400" spc="-1" strike="noStrike">
                <a:latin typeface="Times New Roman"/>
                <a:ea typeface="DejaVuSans"/>
              </a:rPr>
              <a:t>&lt;número&gt;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1"/>
          <p:cNvSpPr/>
          <p:nvPr/>
        </p:nvSpPr>
        <p:spPr>
          <a:xfrm>
            <a:off x="-111240" y="6492960"/>
            <a:ext cx="9321840" cy="1440"/>
          </a:xfrm>
          <a:prstGeom prst="line">
            <a:avLst/>
          </a:prstGeom>
          <a:ln w="255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8305920" y="0"/>
            <a:ext cx="838080" cy="838080"/>
          </a:xfrm>
          <a:prstGeom prst="rect">
            <a:avLst/>
          </a:prstGeom>
          <a:ln w="36720">
            <a:noFill/>
          </a:ln>
        </p:spPr>
      </p:pic>
      <p:sp>
        <p:nvSpPr>
          <p:cNvPr id="128" name="Line 2"/>
          <p:cNvSpPr/>
          <p:nvPr/>
        </p:nvSpPr>
        <p:spPr>
          <a:xfrm>
            <a:off x="-111240" y="838080"/>
            <a:ext cx="9433080" cy="1800"/>
          </a:xfrm>
          <a:prstGeom prst="line">
            <a:avLst/>
          </a:prstGeom>
          <a:ln w="2556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-9360" y="-209520"/>
            <a:ext cx="1163520" cy="1200240"/>
          </a:xfrm>
          <a:prstGeom prst="rect">
            <a:avLst/>
          </a:prstGeom>
          <a:ln w="36720"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6067440" y="6492960"/>
            <a:ext cx="2430360" cy="36504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>
              <a:lnSpc>
                <a:spcPct val="102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November 22, 2011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title"/>
          </p:nvPr>
        </p:nvSpPr>
        <p:spPr>
          <a:xfrm>
            <a:off x="1155240" y="0"/>
            <a:ext cx="7116840" cy="729000"/>
          </a:xfrm>
          <a:prstGeom prst="rect">
            <a:avLst/>
          </a:prstGeom>
        </p:spPr>
        <p:txBody>
          <a:bodyPr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151920" y="990720"/>
            <a:ext cx="8805960" cy="3977280"/>
          </a:xfrm>
          <a:prstGeom prst="rect">
            <a:avLst/>
          </a:prstGeom>
        </p:spPr>
        <p:txBody>
          <a:bodyPr>
            <a:normAutofit/>
          </a:bodyPr>
          <a:p>
            <a:pPr marL="342720">
              <a:spcAft>
                <a:spcPts val="1423"/>
              </a:spcAf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Pulse para editar el formato de esquema del texto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742680">
              <a:spcAft>
                <a:spcPts val="1137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>
              <a:spcAft>
                <a:spcPts val="848"/>
              </a:spcAft>
              <a:buClr>
                <a:srgbClr val="000000"/>
              </a:buClr>
              <a:buFont typeface="Times New Roman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>
              <a:spcAft>
                <a:spcPts val="573"/>
              </a:spcAft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2057400">
              <a:spcAft>
                <a:spcPts val="286"/>
              </a:spcAft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dt"/>
          </p:nvPr>
        </p:nvSpPr>
        <p:spPr>
          <a:xfrm>
            <a:off x="-360" y="0"/>
            <a:ext cx="360" cy="5851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Warren Andrews (UCSD)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ftr"/>
          </p:nvPr>
        </p:nvSpPr>
        <p:spPr>
          <a:xfrm>
            <a:off x="-360" y="0"/>
            <a:ext cx="360" cy="58510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SUS-11-21 Preapproval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135" name="PlaceHolder 8"/>
          <p:cNvSpPr>
            <a:spLocks noGrp="1"/>
          </p:cNvSpPr>
          <p:nvPr>
            <p:ph type="sldNum"/>
          </p:nvPr>
        </p:nvSpPr>
        <p:spPr>
          <a:xfrm>
            <a:off x="-360" y="0"/>
            <a:ext cx="360" cy="3646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fld id="{91A569D2-2315-4FA9-8FB3-E77730D16060}" type="slidenum"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&lt;número&gt;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7681320" y="55440"/>
            <a:ext cx="1368360" cy="676080"/>
          </a:xfrm>
          <a:prstGeom prst="rect">
            <a:avLst/>
          </a:prstGeom>
          <a:ln w="36720">
            <a:noFill/>
          </a:ln>
        </p:spPr>
      </p:pic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Pulse para editar el formato del texto de título</a:t>
            </a:r>
            <a:endParaRPr b="0" lang="en-US" sz="3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342720">
              <a:spcBef>
                <a:spcPts val="598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Pulse para editar el formato de esquema del texto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  <a:p>
            <a:pPr lvl="1" marL="742680">
              <a:spcBef>
                <a:spcPts val="598"/>
              </a:spcBef>
              <a:buClr>
                <a:srgbClr val="000000"/>
              </a:buClr>
              <a:buFont typeface="Times New Roman"/>
              <a:buChar char="–"/>
            </a:pPr>
            <a:r>
              <a:rPr b="0" lang="en-US" sz="2400" spc="-1" strike="noStrike">
                <a:solidFill>
                  <a:srgbClr val="3333cc"/>
                </a:solidFill>
                <a:latin typeface="Times New Roman"/>
              </a:rPr>
              <a:t>Segundo nivel del esquema</a:t>
            </a:r>
            <a:endParaRPr b="0" lang="en-US" sz="2400" spc="-1" strike="noStrike">
              <a:solidFill>
                <a:srgbClr val="3333cc"/>
              </a:solidFill>
              <a:latin typeface="Times New Roman"/>
            </a:endParaRPr>
          </a:p>
          <a:p>
            <a:pPr lvl="2" marL="1143000">
              <a:spcBef>
                <a:spcPts val="598"/>
              </a:spcBef>
              <a:buClr>
                <a:srgbClr val="000000"/>
              </a:buClr>
              <a:buFont typeface="Times New Roman"/>
              <a:buChar char="•"/>
            </a:pPr>
            <a:r>
              <a:rPr b="0" lang="en-US" sz="2400" spc="-1" strike="noStrike">
                <a:solidFill>
                  <a:srgbClr val="c90016"/>
                </a:solidFill>
                <a:latin typeface="Times New Roman"/>
              </a:rPr>
              <a:t>Tercer nivel del esquema</a:t>
            </a:r>
            <a:endParaRPr b="0" lang="en-US" sz="2400" spc="-1" strike="noStrike">
              <a:solidFill>
                <a:srgbClr val="c90016"/>
              </a:solidFill>
              <a:latin typeface="Times New Roman"/>
            </a:endParaRPr>
          </a:p>
          <a:p>
            <a:pPr lvl="3" marL="1600200">
              <a:spcBef>
                <a:spcPts val="499"/>
              </a:spcBef>
              <a:buClr>
                <a:srgbClr val="000000"/>
              </a:buClr>
              <a:buFont typeface="Times New Roman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Cuarto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4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2057400">
              <a:spcBef>
                <a:spcPts val="499"/>
              </a:spcBef>
              <a:buClr>
                <a:srgbClr val="000000"/>
              </a:buClr>
              <a:buFont typeface="Times New Roman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228600" y="674640"/>
            <a:ext cx="8686800" cy="160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GB" sz="2400" spc="-1" strike="noStrike">
                <a:solidFill>
                  <a:srgbClr val="ffffff"/>
                </a:solidFill>
                <a:latin typeface="Times New Roman"/>
              </a:rPr>
              <a:t>Chapter 2. Particle detectors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66240" y="77760"/>
            <a:ext cx="7340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Resumen de hitos de la etapa pre-doctoral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-17280" y="790200"/>
            <a:ext cx="936360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 las principales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campañas de commissioning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detector CMS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algoritmos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alineamiento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(interno y global) y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reconstrucción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Las primeras constantes de alineamiento del sistema de muones usadas en el 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Algoritmos de reconstrucción de muones usados desde entonces por la colaboración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Premio otorgado por la colaboración CMS: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CMS Achievement Award for the outstanding contribution to the muon alignment program”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Premio extraordinario de doctorado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otorgado por la Universidad de Cantabria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Estancias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centros internacionales de prestigio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23 meses (CERN)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15 publicaciones en revistas del primer tercil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(primer cuartil en su mayoría)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total de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5 conferencias nacionales e internacionales + 2 workshops internacionales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Miembro del comité científico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“CMS Muon Barrel Workshop” en el CERN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Asistencia a cursos y escuelas: Taller de Altas Energías, CERN-Fermilab School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 actividades de divulgación: Participación en CMS International Masterclasses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66240" y="77760"/>
            <a:ext cx="4023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Trayectoria Profesional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8" name="Line 2"/>
          <p:cNvSpPr/>
          <p:nvPr/>
        </p:nvSpPr>
        <p:spPr>
          <a:xfrm>
            <a:off x="3013200" y="6200640"/>
            <a:ext cx="314928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TextShape 3"/>
          <p:cNvSpPr txBox="1"/>
          <p:nvPr/>
        </p:nvSpPr>
        <p:spPr>
          <a:xfrm>
            <a:off x="274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2005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0" name="TextShape 4"/>
          <p:cNvSpPr txBox="1"/>
          <p:nvPr/>
        </p:nvSpPr>
        <p:spPr>
          <a:xfrm>
            <a:off x="2830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1" name="TextShape 5"/>
          <p:cNvSpPr txBox="1"/>
          <p:nvPr/>
        </p:nvSpPr>
        <p:spPr>
          <a:xfrm>
            <a:off x="581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2017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TextShape 6"/>
          <p:cNvSpPr txBox="1"/>
          <p:nvPr/>
        </p:nvSpPr>
        <p:spPr>
          <a:xfrm>
            <a:off x="833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2022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653400" y="940680"/>
            <a:ext cx="1537920" cy="337680"/>
          </a:xfrm>
          <a:prstGeom prst="rect">
            <a:avLst/>
          </a:prstGeom>
          <a:ln w="36720">
            <a:noFill/>
          </a:ln>
        </p:spPr>
      </p:pic>
      <p:sp>
        <p:nvSpPr>
          <p:cNvPr id="394" name="Line 7"/>
          <p:cNvSpPr/>
          <p:nvPr/>
        </p:nvSpPr>
        <p:spPr>
          <a:xfrm flipH="1" flipV="1">
            <a:off x="3093120" y="914400"/>
            <a:ext cx="360" cy="528624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95" name="" descr=""/>
          <p:cNvPicPr/>
          <p:nvPr/>
        </p:nvPicPr>
        <p:blipFill>
          <a:blip r:embed="rId2"/>
          <a:stretch/>
        </p:blipFill>
        <p:spPr>
          <a:xfrm>
            <a:off x="1195200" y="3164760"/>
            <a:ext cx="522360" cy="468360"/>
          </a:xfrm>
          <a:prstGeom prst="rect">
            <a:avLst/>
          </a:prstGeom>
          <a:ln w="36720">
            <a:noFill/>
          </a:ln>
        </p:spPr>
      </p:pic>
      <p:pic>
        <p:nvPicPr>
          <p:cNvPr id="396" name="" descr=""/>
          <p:cNvPicPr/>
          <p:nvPr/>
        </p:nvPicPr>
        <p:blipFill>
          <a:blip r:embed="rId3"/>
          <a:stretch/>
        </p:blipFill>
        <p:spPr>
          <a:xfrm>
            <a:off x="3465360" y="2843280"/>
            <a:ext cx="2292480" cy="1273680"/>
          </a:xfrm>
          <a:prstGeom prst="rect">
            <a:avLst/>
          </a:prstGeom>
          <a:ln w="36720">
            <a:noFill/>
          </a:ln>
        </p:spPr>
      </p:pic>
      <p:sp>
        <p:nvSpPr>
          <p:cNvPr id="397" name="TextShape 8"/>
          <p:cNvSpPr txBox="1"/>
          <p:nvPr/>
        </p:nvSpPr>
        <p:spPr>
          <a:xfrm>
            <a:off x="218880" y="2172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Beca I3P para la realización de tesis doctorales con interés industrial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(Enero 2006 – Diciembre 2009)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8" name="TextShape 9"/>
          <p:cNvSpPr txBox="1"/>
          <p:nvPr/>
        </p:nvSpPr>
        <p:spPr>
          <a:xfrm>
            <a:off x="241200" y="3936960"/>
            <a:ext cx="2651760" cy="651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Contrato investigador predoctoral</a:t>
            </a:r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 (Enero 2010 – Septiembre 2010)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9" name="TextShape 10"/>
          <p:cNvSpPr txBox="1"/>
          <p:nvPr/>
        </p:nvSpPr>
        <p:spPr>
          <a:xfrm>
            <a:off x="218880" y="1488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Beca introducción a la investigación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(Septiembre 2005 – Diciembre 2005)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0" name="TextShape 11"/>
          <p:cNvSpPr txBox="1"/>
          <p:nvPr/>
        </p:nvSpPr>
        <p:spPr>
          <a:xfrm>
            <a:off x="3458880" y="393696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Investigador postdoctoral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(Octubre 2010 – Febrero 2017)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4"/>
          <a:stretch/>
        </p:blipFill>
        <p:spPr>
          <a:xfrm>
            <a:off x="7132320" y="3164400"/>
            <a:ext cx="522360" cy="468360"/>
          </a:xfrm>
          <a:prstGeom prst="rect">
            <a:avLst/>
          </a:prstGeom>
          <a:ln w="36720">
            <a:noFill/>
          </a:ln>
        </p:spPr>
      </p:pic>
      <p:sp>
        <p:nvSpPr>
          <p:cNvPr id="402" name="TextShape 12"/>
          <p:cNvSpPr txBox="1"/>
          <p:nvPr/>
        </p:nvSpPr>
        <p:spPr>
          <a:xfrm>
            <a:off x="6374880" y="393840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Contrato Ramón y Cajal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(Marzo 2017 – Febrero 2022)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5"/>
          <a:stretch/>
        </p:blipFill>
        <p:spPr>
          <a:xfrm>
            <a:off x="950400" y="520056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404" name="" descr=""/>
          <p:cNvPicPr/>
          <p:nvPr/>
        </p:nvPicPr>
        <p:blipFill>
          <a:blip r:embed="rId6"/>
          <a:stretch/>
        </p:blipFill>
        <p:spPr>
          <a:xfrm>
            <a:off x="6802560" y="520200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405" name="" descr=""/>
          <p:cNvPicPr/>
          <p:nvPr/>
        </p:nvPicPr>
        <p:blipFill>
          <a:blip r:embed="rId7"/>
          <a:stretch/>
        </p:blipFill>
        <p:spPr>
          <a:xfrm>
            <a:off x="3931920" y="5202000"/>
            <a:ext cx="1280160" cy="567720"/>
          </a:xfrm>
          <a:prstGeom prst="rect">
            <a:avLst/>
          </a:prstGeom>
          <a:ln w="36720">
            <a:noFill/>
          </a:ln>
        </p:spPr>
      </p:pic>
      <p:sp>
        <p:nvSpPr>
          <p:cNvPr id="406" name="TextShape 13"/>
          <p:cNvSpPr txBox="1"/>
          <p:nvPr/>
        </p:nvSpPr>
        <p:spPr>
          <a:xfrm>
            <a:off x="274320" y="461988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7" name="TextShape 14"/>
          <p:cNvSpPr txBox="1"/>
          <p:nvPr/>
        </p:nvSpPr>
        <p:spPr>
          <a:xfrm>
            <a:off x="3442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8" name="TextShape 15"/>
          <p:cNvSpPr txBox="1"/>
          <p:nvPr/>
        </p:nvSpPr>
        <p:spPr>
          <a:xfrm>
            <a:off x="6394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9" name="Line 16"/>
          <p:cNvSpPr/>
          <p:nvPr/>
        </p:nvSpPr>
        <p:spPr>
          <a:xfrm flipV="1">
            <a:off x="6102000" y="2834640"/>
            <a:ext cx="24480" cy="336600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" descr=""/>
          <p:cNvPicPr/>
          <p:nvPr/>
        </p:nvPicPr>
        <p:blipFill>
          <a:blip r:embed="rId8"/>
          <a:stretch/>
        </p:blipFill>
        <p:spPr>
          <a:xfrm>
            <a:off x="4608000" y="972720"/>
            <a:ext cx="1550520" cy="1371600"/>
          </a:xfrm>
          <a:prstGeom prst="rect">
            <a:avLst/>
          </a:prstGeom>
          <a:ln w="36720">
            <a:noFill/>
          </a:ln>
        </p:spPr>
      </p:pic>
      <p:pic>
        <p:nvPicPr>
          <p:cNvPr id="411" name="" descr=""/>
          <p:cNvPicPr/>
          <p:nvPr/>
        </p:nvPicPr>
        <p:blipFill>
          <a:blip r:embed="rId9"/>
          <a:stretch/>
        </p:blipFill>
        <p:spPr>
          <a:xfrm>
            <a:off x="6147720" y="972720"/>
            <a:ext cx="1405800" cy="1371600"/>
          </a:xfrm>
          <a:prstGeom prst="rect">
            <a:avLst/>
          </a:prstGeom>
          <a:ln w="36720">
            <a:noFill/>
          </a:ln>
        </p:spPr>
      </p:pic>
      <p:sp>
        <p:nvSpPr>
          <p:cNvPr id="412" name="Line 17"/>
          <p:cNvSpPr/>
          <p:nvPr/>
        </p:nvSpPr>
        <p:spPr>
          <a:xfrm>
            <a:off x="493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Line 18"/>
          <p:cNvSpPr/>
          <p:nvPr/>
        </p:nvSpPr>
        <p:spPr>
          <a:xfrm>
            <a:off x="6037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-159120" y="49320"/>
            <a:ext cx="79221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Participación en proyectos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170640" y="82944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High pt physics with CMS and Upgrades of the CMS Barrel pixel detector”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SNF Project Nr. 200021-134939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Rainer Wallny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Search for new physics and measurements of higgs boson properties with CMS”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SNF Project Nr. 2013-146398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Rainer Wallny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Measurements of Higgs boson properties and Searches for Supersymmetry with CMS”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SFN Project Nr. 2014-153664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Rainer Wallny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Characterization of the higgs boson and searches for supersymmetry with CMS”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SFN Project Nr. 2016-166294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Rainer Wallny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-41760" y="77760"/>
            <a:ext cx="91857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Supersimetría con leptones de carga opuesta y mismo sabor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54720" y="718200"/>
            <a:ext cx="9363600" cy="394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Liderazgo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este tipo de búsquedas de supersimetría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dentro del grupo de SUSY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Consideradas como una de las búsquedas principales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“flagship analysis”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dentro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Coordinación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un grupo de doctorandos y postdocs de diferentes universidades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Supervisión de dos estudiantes de doctorado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Contribución integral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 diseño, ejecución, análisis estadístico, persona de contacto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Compendio de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6 trabajos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 creciente riqueza y extensión analizando datos de 7,  8 y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(2010-2012)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→Leptones compatibles con bosón Z y no compatibles con bosón 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(2012-2014)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→ Extensión a búsqueda de señal de tipo “Edge”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(2014-2017)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→ Extensión a “ElectroWeak” y “sleptons”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CustomShape 3"/>
          <p:cNvSpPr/>
          <p:nvPr/>
        </p:nvSpPr>
        <p:spPr>
          <a:xfrm>
            <a:off x="62280" y="4448880"/>
            <a:ext cx="6795720" cy="17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dataset de 8 TeV mostró 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gran exceso de datos sobre fondo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Considerado como el mayor indicio de nueva física en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Reconocido como el análisis más escrutado hasta la fecha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Gran impacto dentro de la comunidad teórica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6523200" y="3749040"/>
            <a:ext cx="2434320" cy="28900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-41760" y="77760"/>
            <a:ext cx="79056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Otras contribuciones a análisis de SUSY y spin-offs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-53280" y="718200"/>
            <a:ext cx="9363600" cy="48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Contribución 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análisis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SUSY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hadrónicos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usando la variable MT2 realizados por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cargo del cálculo de las eficiencias leptónicas para el “lost lepton” background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Contribución a los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análisis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SUSY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leptones del mismo signo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realizados por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cargo del cálculo de las eficiencias leptónicas y del método de estimación de “fake leptons”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 análisis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combinación y re-interpretación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resultados de SUSY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Combinación de los diferentes canales para la búsqueda de supersimetría “electroweak”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Reinterpretación de búsqueda de supersimetría en términos del pMSSM SUSY model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un método “Data-driven” para estimar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corrección energética de jets-b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método surge como un spin-off de la técnica JZB empleada en los análisis de SUSY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Primera estimación puramente “data-driven” de las correcciones en el contexto del 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Recogido como capítulo (del que fui editor) en el artículo resumen de calibraciones de jets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2" name="TextShape 3"/>
          <p:cNvSpPr txBox="1"/>
          <p:nvPr/>
        </p:nvSpPr>
        <p:spPr>
          <a:xfrm>
            <a:off x="360360" y="5577840"/>
            <a:ext cx="8415000" cy="5864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, “Jet energy scale and resolution in the CMS experiment in pp collisions at 8 TeV”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JINST 12(2017) 02, P02014,  doi: 10.1088/1748-0221/12/02/P02014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-41760" y="77760"/>
            <a:ext cx="91857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Simulación y trigger para el grupo de SUSY de CMS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-72720" y="73080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2014-2016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fui nombrado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co-coordinador “L3”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 del grupo: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1545840" y="1303920"/>
            <a:ext cx="6126480" cy="4633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000" spc="-1" strike="noStrike">
                <a:solidFill>
                  <a:srgbClr val="333333"/>
                </a:solidFill>
                <a:latin typeface="Times New Roman"/>
              </a:rPr>
              <a:t>“</a:t>
            </a:r>
            <a:r>
              <a:rPr b="0" lang="en-US" sz="2000" spc="-1" strike="noStrike">
                <a:solidFill>
                  <a:srgbClr val="333333"/>
                </a:solidFill>
                <a:latin typeface="Times New Roman"/>
              </a:rPr>
              <a:t>SUSY Trigger, Monte Carlo and interpretations group”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-36000" y="1645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diseño e implementación de las estrategias de trigger y simulación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Implementación de la mayor parte de los triggers utilizados por el grupo para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Cálculo y ejecución de las simulaciones de señal utilizados por el grupo para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Responsable de defender los intereses del grupo dentro de los grupos de Trigger y Simulación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Estos triggers/simulaciones fueron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base para los primeros análisis de SUSY a 13 TeV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(&gt;20)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Invitado a presentar los primeros resultados de SUSY de CMS a la energía de 13 TeV en el prestigioso “LHC Seminar” organizado por el CERN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Organización de 2 workshops de SUSY del experimento CMS (Lisboa 2014 y Chicago 2015)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Editor del capítulo de supersimetría en el artículo resumen del trigger de CMS  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7" name="TextShape 5"/>
          <p:cNvSpPr txBox="1"/>
          <p:nvPr/>
        </p:nvSpPr>
        <p:spPr>
          <a:xfrm>
            <a:off x="360720" y="5614200"/>
            <a:ext cx="8415000" cy="5864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, “The CMS trigger system”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JINST 12, P01020,  doi: 10.1088/1748-0221/12/01/P01020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27720" y="21240"/>
            <a:ext cx="91692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Selección de artículos y conferencias más importantes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72360" y="766440"/>
            <a:ext cx="1645920" cy="5529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80"/>
                </a:solidFill>
                <a:latin typeface="Times New Roman"/>
              </a:rPr>
              <a:t>Artículos: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88920" y="1317960"/>
            <a:ext cx="8986320" cy="28188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“Search for new phenomena in final states with two opposite-charge, same-flavor leptons, jets, and missing transverse momentum in pp collisions at √s = 13 TeV”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JHEP 03 (2018) 076, 10.1007/JHEP03(2018)076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“Combined search for electroweak production of charginos and neutralinos in proton-proton collisions at vs 13 TeV”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JHEP 03(2018)160, 10.1007/JHEP03(2018)160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"Search for Physics Beyond the Standard Model in Events with Two Leptons, Jets, and Missing Transverse Momentum in pp Collisions at sqrt(s) = 8 TeV"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JHEP 1504 (2015) 124, DOI:10.1007/JHEP04(2015)124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1" name="TextShape 4"/>
          <p:cNvSpPr txBox="1"/>
          <p:nvPr/>
        </p:nvSpPr>
        <p:spPr>
          <a:xfrm>
            <a:off x="72360" y="3898440"/>
            <a:ext cx="4003920" cy="5529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80"/>
                </a:solidFill>
                <a:latin typeface="Times New Roman"/>
              </a:rPr>
              <a:t>Conferencias: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2" name="TextShape 5"/>
          <p:cNvSpPr txBox="1"/>
          <p:nvPr/>
        </p:nvSpPr>
        <p:spPr>
          <a:xfrm>
            <a:off x="72360" y="4486320"/>
            <a:ext cx="8986320" cy="21362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“Searches for SUSY in events with two or more leptons at CMS”, 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ICHEP 2012: 36</a:t>
            </a:r>
            <a:r>
              <a:rPr b="0" lang="en-US" sz="1600" spc="-1" strike="noStrike" baseline="101000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 International Conference on High Energy Physics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2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“Search for Beyond the Standard Model Physics in multi-leptonic and photonic final states with the CMS detector”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ICHEP 2014: 37</a:t>
            </a:r>
            <a:r>
              <a:rPr b="0" lang="en-US" sz="1600" spc="-1" strike="noStrike" baseline="101000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 International Conference on High Energy Physics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2000"/>
              </a:lnSpc>
            </a:pP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“CMS SUSY Searches at 13 TeV”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The LHC Seminar, 2016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27720" y="21240"/>
            <a:ext cx="38127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Experiencia docente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2010-2017 un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20% de mi tiempo estuvo dedicado a docencia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456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clase siempre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asignaturas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totalidad de estas horas se impartieron en idioma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35" name="Table 3"/>
          <p:cNvGraphicFramePr/>
          <p:nvPr/>
        </p:nvGraphicFramePr>
        <p:xfrm>
          <a:off x="1126440" y="2082600"/>
          <a:ext cx="6833520" cy="3140280"/>
        </p:xfrm>
        <a:graphic>
          <a:graphicData uri="http://schemas.openxmlformats.org/drawingml/2006/table">
            <a:tbl>
              <a:tblPr/>
              <a:tblGrid>
                <a:gridCol w="3439440"/>
                <a:gridCol w="1116360"/>
                <a:gridCol w="2278080"/>
              </a:tblGrid>
              <a:tr h="3265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Asignatura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Cursos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Total de horas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94644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Introduction to Nuclear and Particle Physics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2010-2011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2013-2014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2014-2015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2015-2016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128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70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Physics I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2011-2012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24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02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Physics II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2011-2012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2012-2013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48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333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Physics Lab I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2012-2013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2015-2016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2016-2017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192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0708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Advanced Physics Laboratory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2014-2015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64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</a:lnL>
                    <a:lnR w="7200">
                      <a:solidFill>
                        <a:srgbClr val="000000"/>
                      </a:solidFill>
                    </a:lnR>
                    <a:lnT w="7200">
                      <a:solidFill>
                        <a:srgbClr val="000000"/>
                      </a:solidFill>
                    </a:lnT>
                    <a:lnB w="7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36" name="CustomShape 4"/>
          <p:cNvSpPr/>
          <p:nvPr/>
        </p:nvSpPr>
        <p:spPr>
          <a:xfrm>
            <a:off x="87480" y="52063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Además participé en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supervisión de 2 estudiantes de doctorado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y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1 estudiante de Máster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Dirigí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1 Tesis de Máster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 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1 estudiante del programa “Summer Student”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CERN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Participé como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profesor en el CMS Data Analysis School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celebrado en Pisa en 2012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38880" y="85680"/>
            <a:ext cx="7340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Resumen de hitos de la etapa post-doctoral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27360" y="762120"/>
            <a:ext cx="936360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Liderazgo de las búsquedas de SUSY con leptones del mismo sabor y carga opuesta en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Co-convener del grupo de “Trigger, Montecarlo and Interpretations” del grupo de SUSY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Preparación de todos los triggers y simulaciones del grupo para la toma de datos de 13 TeV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Invitado a dar el CERN Seminar presentando los primeros resultados de SUSY a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Estancias en centros internacionales de prestigio (CERN) por un total de 6 años y 4 meses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total de XX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publicaciones en revistas del primer tercil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(primer cuartil en su mayoría)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total de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XX conferencias nacionales e internacionales + YY workshops internacionales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Miembro del comité científico de los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“CMS SUSY Workshops” en Lisboa y Chicago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Referee de “European Journal Physics C”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total de 456 horas de docencia en el grado de Física, en idioma inglés,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Supervisión de 2 estudiantes de doctorado y 1 estudiante de Máster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Dirección de 1 Trabajo de Fin de Máster y 1 estudiante del programa “CERN Summer School”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Co-Fundación en el año 2015 de la empresa tecnológica “Muon Tomography Systems”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Consultorías realizadas durante los años 2015/2016 y 2017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66240" y="77760"/>
            <a:ext cx="4023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Trayectoria Profesional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TextShape 2"/>
          <p:cNvSpPr txBox="1"/>
          <p:nvPr/>
        </p:nvSpPr>
        <p:spPr>
          <a:xfrm>
            <a:off x="274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2005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TextShape 3"/>
          <p:cNvSpPr txBox="1"/>
          <p:nvPr/>
        </p:nvSpPr>
        <p:spPr>
          <a:xfrm>
            <a:off x="2830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2" name="TextShape 4"/>
          <p:cNvSpPr txBox="1"/>
          <p:nvPr/>
        </p:nvSpPr>
        <p:spPr>
          <a:xfrm>
            <a:off x="581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2017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3" name="TextShape 5"/>
          <p:cNvSpPr txBox="1"/>
          <p:nvPr/>
        </p:nvSpPr>
        <p:spPr>
          <a:xfrm>
            <a:off x="833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2022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653400" y="940680"/>
            <a:ext cx="1537920" cy="337680"/>
          </a:xfrm>
          <a:prstGeom prst="rect">
            <a:avLst/>
          </a:prstGeom>
          <a:ln w="36720">
            <a:noFill/>
          </a:ln>
        </p:spPr>
      </p:pic>
      <p:sp>
        <p:nvSpPr>
          <p:cNvPr id="445" name="Line 6"/>
          <p:cNvSpPr/>
          <p:nvPr/>
        </p:nvSpPr>
        <p:spPr>
          <a:xfrm flipH="1" flipV="1">
            <a:off x="3093120" y="914400"/>
            <a:ext cx="360" cy="528624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" descr=""/>
          <p:cNvPicPr/>
          <p:nvPr/>
        </p:nvPicPr>
        <p:blipFill>
          <a:blip r:embed="rId2"/>
          <a:stretch/>
        </p:blipFill>
        <p:spPr>
          <a:xfrm>
            <a:off x="1195200" y="3164760"/>
            <a:ext cx="522360" cy="468360"/>
          </a:xfrm>
          <a:prstGeom prst="rect">
            <a:avLst/>
          </a:prstGeom>
          <a:ln w="36720">
            <a:noFill/>
          </a:ln>
        </p:spPr>
      </p:pic>
      <p:pic>
        <p:nvPicPr>
          <p:cNvPr id="447" name="" descr=""/>
          <p:cNvPicPr/>
          <p:nvPr/>
        </p:nvPicPr>
        <p:blipFill>
          <a:blip r:embed="rId3"/>
          <a:stretch/>
        </p:blipFill>
        <p:spPr>
          <a:xfrm>
            <a:off x="3465360" y="2843280"/>
            <a:ext cx="2292480" cy="1273680"/>
          </a:xfrm>
          <a:prstGeom prst="rect">
            <a:avLst/>
          </a:prstGeom>
          <a:ln w="36720">
            <a:noFill/>
          </a:ln>
        </p:spPr>
      </p:pic>
      <p:sp>
        <p:nvSpPr>
          <p:cNvPr id="448" name="TextShape 7"/>
          <p:cNvSpPr txBox="1"/>
          <p:nvPr/>
        </p:nvSpPr>
        <p:spPr>
          <a:xfrm>
            <a:off x="218880" y="2172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Beca I3P para la realización de tesis doctorales con interés industrial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(Enero 2006 – Diciembre 2009)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9" name="TextShape 8"/>
          <p:cNvSpPr txBox="1"/>
          <p:nvPr/>
        </p:nvSpPr>
        <p:spPr>
          <a:xfrm>
            <a:off x="241200" y="3936960"/>
            <a:ext cx="2651760" cy="651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Contrato investigador predoctoral</a:t>
            </a:r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 (Enero 2010 – Septiembre 2010)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0" name="TextShape 9"/>
          <p:cNvSpPr txBox="1"/>
          <p:nvPr/>
        </p:nvSpPr>
        <p:spPr>
          <a:xfrm>
            <a:off x="218880" y="1488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Beca introducción a la investigación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(Septiembre 2005 – Diciembre 2005)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1" name="TextShape 10"/>
          <p:cNvSpPr txBox="1"/>
          <p:nvPr/>
        </p:nvSpPr>
        <p:spPr>
          <a:xfrm>
            <a:off x="3458880" y="393696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Investigador postdoctoral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(Octubre 2010 – Febrero 2017)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4"/>
          <a:stretch/>
        </p:blipFill>
        <p:spPr>
          <a:xfrm>
            <a:off x="7132320" y="3164400"/>
            <a:ext cx="522360" cy="468360"/>
          </a:xfrm>
          <a:prstGeom prst="rect">
            <a:avLst/>
          </a:prstGeom>
          <a:ln w="36720">
            <a:noFill/>
          </a:ln>
        </p:spPr>
      </p:pic>
      <p:sp>
        <p:nvSpPr>
          <p:cNvPr id="453" name="TextShape 11"/>
          <p:cNvSpPr txBox="1"/>
          <p:nvPr/>
        </p:nvSpPr>
        <p:spPr>
          <a:xfrm>
            <a:off x="6374880" y="393840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Contrato Ramón y Cajal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(Marzo 2017 – Febrero 2022)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5"/>
          <a:stretch/>
        </p:blipFill>
        <p:spPr>
          <a:xfrm>
            <a:off x="950400" y="520056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455" name="" descr=""/>
          <p:cNvPicPr/>
          <p:nvPr/>
        </p:nvPicPr>
        <p:blipFill>
          <a:blip r:embed="rId6"/>
          <a:stretch/>
        </p:blipFill>
        <p:spPr>
          <a:xfrm>
            <a:off x="6802560" y="520200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456" name="" descr=""/>
          <p:cNvPicPr/>
          <p:nvPr/>
        </p:nvPicPr>
        <p:blipFill>
          <a:blip r:embed="rId7"/>
          <a:stretch/>
        </p:blipFill>
        <p:spPr>
          <a:xfrm>
            <a:off x="3931920" y="5202000"/>
            <a:ext cx="1280160" cy="567720"/>
          </a:xfrm>
          <a:prstGeom prst="rect">
            <a:avLst/>
          </a:prstGeom>
          <a:ln w="36720">
            <a:noFill/>
          </a:ln>
        </p:spPr>
      </p:pic>
      <p:sp>
        <p:nvSpPr>
          <p:cNvPr id="457" name="TextShape 12"/>
          <p:cNvSpPr txBox="1"/>
          <p:nvPr/>
        </p:nvSpPr>
        <p:spPr>
          <a:xfrm>
            <a:off x="274320" y="461988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TextShape 13"/>
          <p:cNvSpPr txBox="1"/>
          <p:nvPr/>
        </p:nvSpPr>
        <p:spPr>
          <a:xfrm>
            <a:off x="3442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TextShape 14"/>
          <p:cNvSpPr txBox="1"/>
          <p:nvPr/>
        </p:nvSpPr>
        <p:spPr>
          <a:xfrm>
            <a:off x="6394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Line 15"/>
          <p:cNvSpPr/>
          <p:nvPr/>
        </p:nvSpPr>
        <p:spPr>
          <a:xfrm flipV="1">
            <a:off x="6102000" y="2834640"/>
            <a:ext cx="24480" cy="336600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1" name="" descr=""/>
          <p:cNvPicPr/>
          <p:nvPr/>
        </p:nvPicPr>
        <p:blipFill>
          <a:blip r:embed="rId8"/>
          <a:stretch/>
        </p:blipFill>
        <p:spPr>
          <a:xfrm>
            <a:off x="4608000" y="972720"/>
            <a:ext cx="1550520" cy="1371600"/>
          </a:xfrm>
          <a:prstGeom prst="rect">
            <a:avLst/>
          </a:prstGeom>
          <a:ln w="36720">
            <a:noFill/>
          </a:ln>
        </p:spPr>
      </p:pic>
      <p:pic>
        <p:nvPicPr>
          <p:cNvPr id="462" name="" descr=""/>
          <p:cNvPicPr/>
          <p:nvPr/>
        </p:nvPicPr>
        <p:blipFill>
          <a:blip r:embed="rId9"/>
          <a:stretch/>
        </p:blipFill>
        <p:spPr>
          <a:xfrm>
            <a:off x="6147720" y="972720"/>
            <a:ext cx="1405800" cy="1371600"/>
          </a:xfrm>
          <a:prstGeom prst="rect">
            <a:avLst/>
          </a:prstGeom>
          <a:ln w="36720">
            <a:noFill/>
          </a:ln>
        </p:spPr>
      </p:pic>
      <p:sp>
        <p:nvSpPr>
          <p:cNvPr id="463" name="Line 16"/>
          <p:cNvSpPr/>
          <p:nvPr/>
        </p:nvSpPr>
        <p:spPr>
          <a:xfrm>
            <a:off x="493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Line 17"/>
          <p:cNvSpPr/>
          <p:nvPr/>
        </p:nvSpPr>
        <p:spPr>
          <a:xfrm>
            <a:off x="6037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Line 18"/>
          <p:cNvSpPr/>
          <p:nvPr/>
        </p:nvSpPr>
        <p:spPr>
          <a:xfrm>
            <a:off x="3013200" y="6200640"/>
            <a:ext cx="314928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66240" y="77760"/>
            <a:ext cx="258552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80000" y="713880"/>
            <a:ext cx="923544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etc.)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4960" cy="2157840"/>
          </a:xfrm>
          <a:prstGeom prst="rect">
            <a:avLst/>
          </a:prstGeom>
          <a:ln w="36720">
            <a:noFill/>
          </a:ln>
        </p:spPr>
      </p:pic>
      <p:sp>
        <p:nvSpPr>
          <p:cNvPr id="312" name="TextShape 3"/>
          <p:cNvSpPr txBox="1"/>
          <p:nvPr/>
        </p:nvSpPr>
        <p:spPr>
          <a:xfrm>
            <a:off x="365760" y="6217920"/>
            <a:ext cx="164592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ce181e"/>
                </a:solidFill>
                <a:latin typeface="Times New Roman"/>
              </a:rPr>
              <a:t>Active material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-18000" y="43920"/>
            <a:ext cx="79221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Participación en proyectos de investigación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199080" y="90468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Centro de procesado de datos para el LHC: Tier-2 para el experimento CMS en el IFCA”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FPA2016-78727-R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Francisco Matorras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XDC: Extreme DataCloud”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H2020-EINFRA-2017-777367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Jesús Marco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Participation in the CMS Experiment of LHC: Run2”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FPA2017-85155-C4-4-R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Celso Martínez, Luca Scodellaro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Centro de procesado de datos de CMS Tier2 en el IFCA”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PID2019-104974RB-100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Francisco Matorras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90000" y="43920"/>
            <a:ext cx="79221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Participación en proyectos de investigación (II)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0" y="61668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un sistema de adquisición de datos inteligente (DAQ) para la caracterización, corrección y obtención de trazas en detectores de muones”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Entidad Financiadora: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Muon Tomography Systems S.L.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Pablo Martínez Ruiz del Árbol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Evolución poblacional de municipios en riesgo de despoblamiento mediante gemelos digitales”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Entidad Financiadora: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Gobierno de Cantabria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Francisco Matorras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Actividades del IFCA para los "upgrades" de alta luminosidad del LHC: IT y ETL”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PID2020-113705RB-C31 </a:t>
            </a:r>
            <a:r>
              <a:rPr b="1" lang="en-US" sz="1800" spc="-1" strike="noStrike">
                <a:solidFill>
                  <a:srgbClr val="808080"/>
                </a:solidFill>
                <a:latin typeface="Times New Roman"/>
                <a:ea typeface="msmincho"/>
              </a:rPr>
              <a:t>(proyecto concedido, no activo aún)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Gervasio Gómez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nuevo método tomográfico de muones en 4D para la obtención de imágenes de la salud estructural de grandes infraestructuras”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FPA2017-85155-C4-1-R </a:t>
            </a:r>
            <a:r>
              <a:rPr b="1" lang="en-US" sz="1800" spc="-1" strike="noStrike">
                <a:solidFill>
                  <a:srgbClr val="808080"/>
                </a:solidFill>
                <a:latin typeface="Times New Roman"/>
                <a:ea typeface="msmincho"/>
              </a:rPr>
              <a:t>(proyecto concedido, no activo aún)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Gervasio Gómez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90000" y="43920"/>
            <a:ext cx="64022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Búsquedas de Supersimetría en CMS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-36000" y="796680"/>
            <a:ext cx="9235440" cy="231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Liderazgo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búsquedas en sucesos con 2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leptones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mismo sabor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y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carga opuesta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Legacy paper”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incluyendo los datos de 2016, 2017 y 2018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Aplicación de técnicas de fat jet para modelos EWK boosted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Búsquedas de sleptons con veto dinámico de los jets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 el año 2016 fui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nombrado durante 2 años co-coordinador (L3) del grupo de SUSY: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1950480" y="3161520"/>
            <a:ext cx="6126480" cy="4633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000" spc="-1" strike="noStrike">
                <a:solidFill>
                  <a:srgbClr val="333333"/>
                </a:solidFill>
                <a:latin typeface="Times New Roman"/>
              </a:rPr>
              <a:t>“</a:t>
            </a:r>
            <a:r>
              <a:rPr b="0" lang="en-US" sz="2000" spc="-1" strike="noStrike">
                <a:solidFill>
                  <a:srgbClr val="333333"/>
                </a:solidFill>
                <a:latin typeface="Times New Roman"/>
              </a:rPr>
              <a:t>Third Generation Searches group (TBT)”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-36000" y="3541680"/>
            <a:ext cx="9235440" cy="295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de las búsquedas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partículas supersimétricas de tercera generación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Estrategia general del grupo, escrutino de los análisis, combinación de resultados, etc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Durante este periodo CMS publicó sus primeros resultados del “stop” a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Contribuciones directas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análisis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búsquedas del stop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el canal dileptónico: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Búsqueda de stops en la zona del corredor con W offshell y charginos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Búsqueda de stops con una masa próxima a la del quark top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90000" y="43920"/>
            <a:ext cx="72252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Otras búsquedas de Nueva Física en CMS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72000" y="76068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 de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Materia Oscura en asociación con quarks top-antitop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el IFCA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Desde el año 2017 lidero este análisis en el canal dileptónico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Desarrollo de un método para estimar el momento transverso del mediador de materia oscura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Co-dirección de una tesis doctoral en este temática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Materia Oscura en asociación con single quark top o pares top anti-top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Este análisis constituye el “legacy analysis” con datos de 2016, 2017 y 2018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Pero además implementa nuevas zonas de señal ser sensibles a la producción con single top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Actualmente co-dirigiendo una tesis doctoral en este tema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Búsquedas de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Nueva Física con partículas de larga vida media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(leptones desplazados)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Producción de pares de bosones de alta vida media decayendo a leptones desplazados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Este análisis está a punto de entrar el proceso interno de escrutinio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Actualmente co-dirijo una tesis doctoral en esta temática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90000" y="43920"/>
            <a:ext cx="85968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CMS Upgrade: MIPs Timing Detector (MTD)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72000" y="796680"/>
            <a:ext cx="9235440" cy="32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Coordinador (L3) del grupo de Física del “Data Performance Group”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Comencé a trabajar en el MTD en el año 2017 con una búsqueda de leptones desplazados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el año 2018 fui seleccionado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coordinador del grupo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responsable del “Physics Case”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para el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Technical Design Report (TDR)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del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ese contexto lideré 4 búsquedas de Nueva Física: leptones, fotones y jets desplazados y una búsqueda de Heavy Stable Charged Particles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También lideré y coordiné una búsqueda del proceso de producción de pares de Higgs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Fui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editor de las notas internas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responsable de defender los análisis ante la colaboración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69120" y="4149720"/>
            <a:ext cx="5417280" cy="151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Editor del Technical Design Report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 especial énfasis en el capítulo “Physics Performance and Physics Cases”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1"/>
          <a:stretch/>
        </p:blipFill>
        <p:spPr>
          <a:xfrm>
            <a:off x="6974280" y="4231440"/>
            <a:ext cx="1714680" cy="2380680"/>
          </a:xfrm>
          <a:prstGeom prst="rect">
            <a:avLst/>
          </a:prstGeom>
          <a:ln w="36720">
            <a:noFill/>
          </a:ln>
        </p:spPr>
      </p:pic>
      <p:sp>
        <p:nvSpPr>
          <p:cNvPr id="480" name="TextShape 4"/>
          <p:cNvSpPr txBox="1"/>
          <p:nvPr/>
        </p:nvSpPr>
        <p:spPr>
          <a:xfrm>
            <a:off x="38880" y="5760720"/>
            <a:ext cx="6935400" cy="9295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CMS Collaboration, “A MIP Timing Detector for the CMS Phase-2 Upgrade Technical Design Report”, ISBN: 978-92-9083-523-3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126000" y="43920"/>
            <a:ext cx="85968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CMS Upgrade: MIPs Timing Detector (MTD) (II)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72000" y="796680"/>
            <a:ext cx="9235440" cy="32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Coordinador (L2) del grupo “Data Performance Group” del MTD (2019-2021)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de todo el software, simulación, reconstrucción, calibración y física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Comencé a trabajar en el MTD en el año 2017 con una búsqueda de leptones desplazados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el año 2018 fui seleccionado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coordinador del grupo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responsable del “Physics Case”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para el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Technical Design Report (TDR)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del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ese contexto lideré 4 búsquedas de Nueva Física: leptones, fotones y jets desplazados y una búsqueda de Heavy Stable Charged Particles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También lideré y coordiné una búsqueda del proceso de producción de pares de Higgs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Fui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editor de las notas internas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responsable de defender los análisis ante la colaboración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/>
          <p:nvPr/>
        </p:nvSpPr>
        <p:spPr>
          <a:xfrm>
            <a:off x="162000" y="43920"/>
            <a:ext cx="85968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CMS Upgrade: MIPs Timing Detector (MTD) (III)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4" name="CustomShape 2"/>
          <p:cNvSpPr/>
          <p:nvPr/>
        </p:nvSpPr>
        <p:spPr>
          <a:xfrm>
            <a:off x="72000" y="796680"/>
            <a:ext cx="9235440" cy="32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de la producción de módulos del ETL en el site de construcción del IFCA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Coordinador (L3) del grupo de Física del “Data Performance Group”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Comencé a trabajar en el MTD en el año 2017 con una búsqueda de leptones desplazados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el año 2018 fui seleccionado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coordinador del grupo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responsable del “Physics Case”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para el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Technical Design Report (TDR)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del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ese contexto lideré 4 búsquedas de Nueva Física: leptones, fotones y jets desplazados y una búsqueda de Heavy Stable Charged Particles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También lideré y coordiné una búsqueda del proceso de producción de pares de Higgs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Fui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editor de las notas internas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y responsable de defender los análisis ante la colaboración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"/>
          <a:stretch/>
        </p:blipFill>
        <p:spPr>
          <a:xfrm>
            <a:off x="6308280" y="4507920"/>
            <a:ext cx="2666520" cy="1875960"/>
          </a:xfrm>
          <a:prstGeom prst="rect">
            <a:avLst/>
          </a:prstGeom>
          <a:ln w="36720">
            <a:noFill/>
          </a:ln>
        </p:spPr>
      </p:pic>
      <p:pic>
        <p:nvPicPr>
          <p:cNvPr id="486" name="" descr=""/>
          <p:cNvPicPr/>
          <p:nvPr/>
        </p:nvPicPr>
        <p:blipFill>
          <a:blip r:embed="rId2"/>
          <a:stretch/>
        </p:blipFill>
        <p:spPr>
          <a:xfrm>
            <a:off x="6323040" y="1005840"/>
            <a:ext cx="2612520" cy="2834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-54000" y="43920"/>
            <a:ext cx="87796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Transferencia tecnológica: Tomografía muónica 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CustomShape 2"/>
          <p:cNvSpPr/>
          <p:nvPr/>
        </p:nvSpPr>
        <p:spPr>
          <a:xfrm>
            <a:off x="0" y="61668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un sistema de adquisición de datos inteligente (DAQ) para la caracterización, corrección y obtención de trazas en detectores de muones”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90000" y="43920"/>
            <a:ext cx="77738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Otras actividades de transferencia tecnología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0" y="616680"/>
            <a:ext cx="9235440" cy="52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un sistema de adquisición de datos inteligente (DAQ) para la caracterización, corrección y obtención de trazas en detectores de muones”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7720" y="21240"/>
            <a:ext cx="4544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Experiencia docente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2017-presente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ejercido docencia en la Universidad de Cantabria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443.80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tanto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como en asignaturas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Máster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Algunas de estas horas se impartieron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Español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 otras en idioma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Inglés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graphicFrame>
        <p:nvGraphicFramePr>
          <p:cNvPr id="493" name="Table 3"/>
          <p:cNvGraphicFramePr/>
          <p:nvPr/>
        </p:nvGraphicFramePr>
        <p:xfrm>
          <a:off x="1126440" y="2262600"/>
          <a:ext cx="6833520" cy="4205880"/>
        </p:xfrm>
        <a:graphic>
          <a:graphicData uri="http://schemas.openxmlformats.org/drawingml/2006/table">
            <a:tbl>
              <a:tblPr/>
              <a:tblGrid>
                <a:gridCol w="3439440"/>
                <a:gridCol w="1116360"/>
                <a:gridCol w="2278080"/>
              </a:tblGrid>
              <a:tr h="3265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Asignatura</a:t>
                      </a:r>
                      <a:endParaRPr b="0" lang="en-US" sz="1500" spc="-1" strike="noStrike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Cursos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1" lang="en-US" sz="1500" spc="-1" strike="noStrike">
                          <a:latin typeface="Arial"/>
                        </a:rPr>
                        <a:t>Total de horas</a:t>
                      </a:r>
                      <a:endParaRPr b="1" lang="en-US" sz="1500" spc="-1" strike="noStrike">
                        <a:latin typeface="Arial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02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Advanced Experimental Techniques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Grado de Física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2017-2018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2018-2019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66.8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595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Física de Partículas Elementales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Grado de Física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Profesor responsable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2017-2018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2018-2019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2019-2020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2020-2021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2021-2022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174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02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Mecánica Cuántica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Grado de Física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2020-2021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2021-2022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50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202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Modelo Estándar de Física de Partículas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Máster de Física de Partículas y del Cosmos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2019-2020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15956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n-US" sz="1400" spc="-1" strike="noStrike">
                          <a:latin typeface="Times New Roman"/>
                        </a:rPr>
                        <a:t>Estadística para la Ciencia de Datos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r>
                        <a:rPr b="0" lang="en-US" sz="1400" spc="-1" strike="noStrike">
                          <a:solidFill>
                            <a:srgbClr val="666666"/>
                          </a:solidFill>
                          <a:latin typeface="Times New Roman"/>
                        </a:rPr>
                        <a:t>Máster de Data Science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2017-2018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2018-2019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2019-2020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2020-2021</a:t>
                      </a:r>
                      <a:endParaRPr b="0" lang="en-US" sz="1400" spc="-1" strike="noStrike">
                        <a:latin typeface="Times New Roman"/>
                      </a:endParaRPr>
                    </a:p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2021-2022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en-US" sz="1400" spc="-1" strike="noStrike">
                          <a:latin typeface="Times New Roman"/>
                        </a:rPr>
                        <a:t>89</a:t>
                      </a:r>
                      <a:endParaRPr b="0" lang="en-US" sz="1400" spc="-1" strike="noStrike">
                        <a:latin typeface="Times New Roman"/>
                      </a:endParaRPr>
                    </a:p>
                  </a:txBody>
                  <a:tcPr marL="90000" marR="90000"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-149760" y="77760"/>
            <a:ext cx="4023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Resumen ejecutivo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67320" y="916200"/>
            <a:ext cx="923544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 trayectoria se enmarca en el contexto de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Física Experimental de Altas Energías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Mi actividad investigadora ha discurrido en el seno de la colaboración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CMS del CERN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pérfil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como físico experimental de Altas Energías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cubre todos los aspectos del campo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Commissioning”, calibración y alineamiento de detectores de partículas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Computación en entornos GRID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Análisis de datos incluyendo el uso de técnicas modernas de análisis (IA)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Desarrollo de hardware e instrumentación para detectores de partículas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Mi actividad investigadora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 complementa con proyectos de transferencia tecnológica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Paralelamente desde hace años he mantenido una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intensa actividad docente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Fundamentalmente en la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carrera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Mayoritariamente en asignaturas relacionadas con las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Altas Energías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actividad docente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 complementa también con actividades de divulgación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7720" y="21240"/>
            <a:ext cx="4544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Experiencia docente (II)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73080" y="601920"/>
            <a:ext cx="9363600" cy="314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valoración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los estudiantes sobre la docencia es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 4.7 sobre 5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este periodo he participado en la dirección y co-dirección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trabajos de fin de grado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Total de trabajos dirigidos: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4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(actualmente me encuentro dirigiendo otros 3)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Total de trabajos co-dirigidos: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1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(actualmente me encuentro co-dirigiendo otro)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También he participado en la dirección y co-dirección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trabajos de fin de Máster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Total de trabajos dirigidos: 4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(actualmente me encuentro dirigiendo otros 2)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Total de trabajos co-dirigidos: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1"/>
          <a:stretch/>
        </p:blipFill>
        <p:spPr>
          <a:xfrm>
            <a:off x="5751720" y="3301920"/>
            <a:ext cx="3117960" cy="3281760"/>
          </a:xfrm>
          <a:prstGeom prst="rect">
            <a:avLst/>
          </a:prstGeom>
          <a:ln w="36720"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86400" y="3528000"/>
            <a:ext cx="5765760" cy="314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Diploma para ejercer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docencia en 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la UC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Nivel de inglés C1 (certificado oficial)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cursos de formación docente: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Comunicación efectiva en el aula online y presencial: dinamiza las clases y conecta con el alumnado”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Implementación práctica de estrategias de innovación docente”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27720" y="21240"/>
            <a:ext cx="48186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Actividades de divulgación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73080" y="745920"/>
            <a:ext cx="9070920" cy="519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Café Científico: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“La física en lucha contra el covid-19”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Santander, 2020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Tardes con Ciencia: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“Un Universo Supersimétrico: explorando las fronteras de la Física de Partículas”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Santander, 2020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</a:t>
            </a:r>
            <a:r>
              <a:rPr b="0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Café con Ciencia: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“Tomografía Muónica: unha ollada ao interior da materia”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Ferrol, 2020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Expandiendo la Ciencia</a:t>
            </a:r>
            <a:r>
              <a:rPr b="0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: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Siete charlas en institutos y colegios de Cantabria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2018-2020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</a:t>
            </a:r>
            <a:r>
              <a:rPr b="0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Noche de los investigadores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Santander, años 2017, 2018 y 2019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Ateneo de Santander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“Un Universo Supersimétrico: explorando las fronteras de la Física de Partículas”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Santander, 2019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Aquae Talent Hub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“Las nubes de la Física”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Orense, 2019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Pint of Science: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“Un Universo extraño”,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Santander, 2018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Conferencia en </a:t>
            </a:r>
            <a:r>
              <a:rPr b="1" lang="en-US" sz="1800" spc="-1" strike="noStrike">
                <a:solidFill>
                  <a:srgbClr val="666666"/>
                </a:solidFill>
                <a:latin typeface="Times New Roman"/>
                <a:ea typeface="msmincho"/>
              </a:rPr>
              <a:t>Aquae Campus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“La gravedad de lo invisible”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Cartagena, 2019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7720" y="21240"/>
            <a:ext cx="34470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Principales hitos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2010-2017 un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20% de mi tiempo estuvo dedicado a Docencia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456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clase siempre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asignaturas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totalidad de estas horas se impartieron en idioma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343440" y="77760"/>
            <a:ext cx="7955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2"/>
          <p:cNvSpPr/>
          <p:nvPr/>
        </p:nvSpPr>
        <p:spPr>
          <a:xfrm>
            <a:off x="264960" y="710640"/>
            <a:ext cx="8686800" cy="160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GB" sz="2400" spc="-1" strike="noStrike">
                <a:solidFill>
                  <a:srgbClr val="ffffff"/>
                </a:solidFill>
                <a:latin typeface="Times New Roman"/>
              </a:rPr>
              <a:t>Proyecto docente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27720" y="21240"/>
            <a:ext cx="34470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Principales hitos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2010-2017 un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20% de mi tiempo estuvo dedicado a Docencia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456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clase siempre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asignaturas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totalidad de estas horas se impartieron en idioma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343440" y="77760"/>
            <a:ext cx="7955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"/>
          <p:cNvSpPr/>
          <p:nvPr/>
        </p:nvSpPr>
        <p:spPr>
          <a:xfrm>
            <a:off x="264960" y="710640"/>
            <a:ext cx="8686800" cy="160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/>
            <a:r>
              <a:rPr b="1" lang="en-GB" sz="2400" spc="-1" strike="noStrike">
                <a:solidFill>
                  <a:srgbClr val="ffffff"/>
                </a:solidFill>
                <a:latin typeface="Times New Roman"/>
              </a:rPr>
              <a:t>Proyecto investigador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7720" y="21240"/>
            <a:ext cx="6647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Introducción al proyecto investigador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73080" y="1429920"/>
            <a:ext cx="9363600" cy="39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Este proyecto se enmarca en el contexto de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Física Experimental de Altas Energías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Más concretamente dentro de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Física en Colisionadores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LHC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y el detector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 el proyecto se abarcan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varios aspectos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la Física Experimental en colisionadores: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Análisis de datos de colisionadores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Desarrollo de software de reconstrucción para grandes detectores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Instrumentación de detectores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Computación y técnicas estadísticas avanzadas (Aprendizaje Automático, IA, etc.)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Líneas de trabajo en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investigación básica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pero también con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transferencia de tecnología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28800" y="21240"/>
            <a:ext cx="8321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El Modelo Estándar de las Partículas Elementales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73080" y="673920"/>
            <a:ext cx="9363600" cy="39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Modelo Estándar ha sido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muy exitoso describiendo los experimentos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hasta la fecha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Pero existen argumentos que sugieren que se trata de una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teoría efectiva a baja energía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Argumentos teóricos: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Alto número de parámetros (19 parámetros libres)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problema de la jerarquía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(estabilidad de la masa del bosón de Higgs)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Trivialidad cuántica (imposibilidad de una teoría consistente con sólo un bosón de Higgs)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Ausencia de violación CP en el sector de la fuerza fuerte  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Argumentos experimentales: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Incapacidad para proveer una descripción de la gravedad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Ausencia de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candidatos válidos para la Materia Oscura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(y/o Energía Oscura)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descubrimiento de la masa de los neutrinos (y su origen en el marco del modelo)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Asimetría entre la materia y la antemateria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Varias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extensiones al Modelo Estándar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intentan resolver alguno o varios de sus problemas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Supersimetría, extra-dimensions, teoría de cuerdas, Higgs compuestos,...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7720" y="21240"/>
            <a:ext cx="7118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El Gran Colisionador de Hadrones (LHC)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LHC es un colisionador de protones instalado en la frontera Franco-Suiza cerca de Ginebra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Diseñado para alcanzar una energía del centro de masas de hasta 14 TeV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Ha operado durante los llamados Run 1 y Run2 a energías de 7, 8 y 13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4" name="" descr=""/>
          <p:cNvPicPr/>
          <p:nvPr/>
        </p:nvPicPr>
        <p:blipFill>
          <a:blip r:embed="rId1"/>
          <a:stretch/>
        </p:blipFill>
        <p:spPr>
          <a:xfrm>
            <a:off x="326880" y="2065320"/>
            <a:ext cx="8321040" cy="44384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63720" y="21240"/>
            <a:ext cx="73594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El Solenoide Compacto de Muones (CMS)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Uno de los cuatro detectores instalados en el LHC junto con ATLAS, ALICE y LHC-b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Junto con ATLAS es uno de los dos detectores de propósito general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17" name="" descr=""/>
          <p:cNvPicPr/>
          <p:nvPr/>
        </p:nvPicPr>
        <p:blipFill>
          <a:blip r:embed="rId1"/>
          <a:stretch/>
        </p:blipFill>
        <p:spPr>
          <a:xfrm>
            <a:off x="642960" y="1754280"/>
            <a:ext cx="7312320" cy="4679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66240" y="77760"/>
            <a:ext cx="4023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Trayectoria Profesional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Line 2"/>
          <p:cNvSpPr/>
          <p:nvPr/>
        </p:nvSpPr>
        <p:spPr>
          <a:xfrm>
            <a:off x="493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Line 3"/>
          <p:cNvSpPr/>
          <p:nvPr/>
        </p:nvSpPr>
        <p:spPr>
          <a:xfrm>
            <a:off x="6037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4"/>
          <p:cNvSpPr/>
          <p:nvPr/>
        </p:nvSpPr>
        <p:spPr>
          <a:xfrm>
            <a:off x="3013200" y="6200640"/>
            <a:ext cx="314928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274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2005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TextShape 6"/>
          <p:cNvSpPr txBox="1"/>
          <p:nvPr/>
        </p:nvSpPr>
        <p:spPr>
          <a:xfrm>
            <a:off x="2830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581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2017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833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2022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653400" y="940680"/>
            <a:ext cx="1537920" cy="337680"/>
          </a:xfrm>
          <a:prstGeom prst="rect">
            <a:avLst/>
          </a:prstGeom>
          <a:ln w="36720">
            <a:noFill/>
          </a:ln>
        </p:spPr>
      </p:pic>
      <p:sp>
        <p:nvSpPr>
          <p:cNvPr id="325" name="Line 9"/>
          <p:cNvSpPr/>
          <p:nvPr/>
        </p:nvSpPr>
        <p:spPr>
          <a:xfrm flipH="1" flipV="1">
            <a:off x="3093120" y="914400"/>
            <a:ext cx="360" cy="528624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1195200" y="3164760"/>
            <a:ext cx="522360" cy="468360"/>
          </a:xfrm>
          <a:prstGeom prst="rect">
            <a:avLst/>
          </a:prstGeom>
          <a:ln w="36720"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3465360" y="2843280"/>
            <a:ext cx="2292480" cy="1273680"/>
          </a:xfrm>
          <a:prstGeom prst="rect">
            <a:avLst/>
          </a:prstGeom>
          <a:ln w="36720">
            <a:noFill/>
          </a:ln>
        </p:spPr>
      </p:pic>
      <p:sp>
        <p:nvSpPr>
          <p:cNvPr id="328" name="TextShape 10"/>
          <p:cNvSpPr txBox="1"/>
          <p:nvPr/>
        </p:nvSpPr>
        <p:spPr>
          <a:xfrm>
            <a:off x="218880" y="2172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Beca I3P para la realización de tesis doctorales con interés industrial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(Enero 2006 – Diciembre 2009)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9" name="TextShape 11"/>
          <p:cNvSpPr txBox="1"/>
          <p:nvPr/>
        </p:nvSpPr>
        <p:spPr>
          <a:xfrm>
            <a:off x="241200" y="3936960"/>
            <a:ext cx="2651760" cy="651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Contrato investigador predoctoral</a:t>
            </a: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 (Enero 2010 – Septiembre 2010)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0" name="TextShape 12"/>
          <p:cNvSpPr txBox="1"/>
          <p:nvPr/>
        </p:nvSpPr>
        <p:spPr>
          <a:xfrm>
            <a:off x="218880" y="1488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Beca introducción a la investigación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(Septiembre 2005 – Diciembre 2005)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1" name="TextShape 13"/>
          <p:cNvSpPr txBox="1"/>
          <p:nvPr/>
        </p:nvSpPr>
        <p:spPr>
          <a:xfrm>
            <a:off x="3458880" y="393696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Investigador postdoctoral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(Octubre 2010 – Febrero 2017)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4"/>
          <a:stretch/>
        </p:blipFill>
        <p:spPr>
          <a:xfrm>
            <a:off x="7132320" y="3164400"/>
            <a:ext cx="522360" cy="468360"/>
          </a:xfrm>
          <a:prstGeom prst="rect">
            <a:avLst/>
          </a:prstGeom>
          <a:ln w="36720">
            <a:noFill/>
          </a:ln>
        </p:spPr>
      </p:pic>
      <p:sp>
        <p:nvSpPr>
          <p:cNvPr id="333" name="TextShape 14"/>
          <p:cNvSpPr txBox="1"/>
          <p:nvPr/>
        </p:nvSpPr>
        <p:spPr>
          <a:xfrm>
            <a:off x="6374880" y="393840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Contrato Ramón y Cajal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(Marzo 2017 – Febrero 2022)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5"/>
          <a:stretch/>
        </p:blipFill>
        <p:spPr>
          <a:xfrm>
            <a:off x="950400" y="520056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335" name="" descr=""/>
          <p:cNvPicPr/>
          <p:nvPr/>
        </p:nvPicPr>
        <p:blipFill>
          <a:blip r:embed="rId6"/>
          <a:stretch/>
        </p:blipFill>
        <p:spPr>
          <a:xfrm>
            <a:off x="6802560" y="520200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336" name="" descr=""/>
          <p:cNvPicPr/>
          <p:nvPr/>
        </p:nvPicPr>
        <p:blipFill>
          <a:blip r:embed="rId7"/>
          <a:stretch/>
        </p:blipFill>
        <p:spPr>
          <a:xfrm>
            <a:off x="3931920" y="5202000"/>
            <a:ext cx="1280160" cy="567720"/>
          </a:xfrm>
          <a:prstGeom prst="rect">
            <a:avLst/>
          </a:prstGeom>
          <a:ln w="36720">
            <a:noFill/>
          </a:ln>
        </p:spPr>
      </p:pic>
      <p:sp>
        <p:nvSpPr>
          <p:cNvPr id="337" name="TextShape 15"/>
          <p:cNvSpPr txBox="1"/>
          <p:nvPr/>
        </p:nvSpPr>
        <p:spPr>
          <a:xfrm>
            <a:off x="274320" y="461988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8" name="TextShape 16"/>
          <p:cNvSpPr txBox="1"/>
          <p:nvPr/>
        </p:nvSpPr>
        <p:spPr>
          <a:xfrm>
            <a:off x="3442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9" name="TextShape 17"/>
          <p:cNvSpPr txBox="1"/>
          <p:nvPr/>
        </p:nvSpPr>
        <p:spPr>
          <a:xfrm>
            <a:off x="6394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Line 18"/>
          <p:cNvSpPr/>
          <p:nvPr/>
        </p:nvSpPr>
        <p:spPr>
          <a:xfrm flipV="1">
            <a:off x="6102000" y="2834640"/>
            <a:ext cx="24480" cy="336600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" descr=""/>
          <p:cNvPicPr/>
          <p:nvPr/>
        </p:nvPicPr>
        <p:blipFill>
          <a:blip r:embed="rId8"/>
          <a:stretch/>
        </p:blipFill>
        <p:spPr>
          <a:xfrm>
            <a:off x="4608000" y="972720"/>
            <a:ext cx="1550520" cy="1371600"/>
          </a:xfrm>
          <a:prstGeom prst="rect">
            <a:avLst/>
          </a:prstGeom>
          <a:ln w="36720">
            <a:noFill/>
          </a:ln>
        </p:spPr>
      </p:pic>
      <p:pic>
        <p:nvPicPr>
          <p:cNvPr id="342" name="" descr=""/>
          <p:cNvPicPr/>
          <p:nvPr/>
        </p:nvPicPr>
        <p:blipFill>
          <a:blip r:embed="rId9"/>
          <a:stretch/>
        </p:blipFill>
        <p:spPr>
          <a:xfrm>
            <a:off x="6147720" y="972720"/>
            <a:ext cx="1405800" cy="13716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28800" y="21240"/>
            <a:ext cx="70120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Física en el LHC: objetivos y desafíos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LHC y sus experimentos fueron diseñados para profundizar en varios aspectos del ME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del mecanismo de ruptura de simetría, el bosón de Higgs y sus propiedades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Búsquedas de Nueva Física: Supersimetría, dimensiones extra, etc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Estudios de Quantum Electrodynamics (QCD) y física con multi-jets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 la física del quark top.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Medidas de la Matriz CKM a través de estudios de violación CP en el sector de Bs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 propiedades del plasma de quark-gluones en colisiones de iones pesados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28800" y="21240"/>
            <a:ext cx="70120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Física en el LHC: objetivos y desafíos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LHC y sus experimentos fueron diseñados para profundizar en varios aspectos del ME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del mecanismo de ruptura de simetría, el bosón de Higgs y sus propiedades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Búsquedas de Nueva Física: Supersimetría, dimensiones extra, etc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Estudios de Quantum Electrodynamics (QCD) y física con multi-jets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 la física del quark top.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Medidas de la Matriz CKM a través de estudios de violación CP en el sector de Bs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Estudio de propiedades del plasma de quark-gluones en colisiones de iones pesados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-152280" y="21240"/>
            <a:ext cx="9446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El Gran Colisionador de Hadrones de alta luminosidad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2010-2017 un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20% de mi tiempo estuvo dedicado a Docencia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456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clase siempre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asignaturas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totalidad de estas horas se impartieron en idioma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-152280" y="21240"/>
            <a:ext cx="454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Líneas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182880" y="1097280"/>
            <a:ext cx="7223760" cy="640080"/>
          </a:xfrm>
          <a:custGeom>
            <a:avLst/>
            <a:gdLst/>
            <a:ahLst/>
            <a:rect l="0" t="0" r="r" b="b"/>
            <a:pathLst>
              <a:path w="2006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70" y="1779"/>
                </a:lnTo>
                <a:cubicBezTo>
                  <a:pt x="19918" y="1779"/>
                  <a:pt x="20067" y="1630"/>
                  <a:pt x="20067" y="1482"/>
                </a:cubicBezTo>
                <a:lnTo>
                  <a:pt x="20067" y="296"/>
                </a:lnTo>
                <a:cubicBezTo>
                  <a:pt x="20067" y="148"/>
                  <a:pt x="19918" y="0"/>
                  <a:pt x="19770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1.- Análisis de datos con el experimento CMS: Run 3 y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183240" y="246564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2.- Instrumentación: “Phase-2 Upgrade” de CMS y 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7" name="CustomShape 4"/>
          <p:cNvSpPr/>
          <p:nvPr/>
        </p:nvSpPr>
        <p:spPr>
          <a:xfrm>
            <a:off x="183240" y="3834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3.- Tomografía muónica en aplicaciones industriales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8" name="CustomShape 5"/>
          <p:cNvSpPr/>
          <p:nvPr/>
        </p:nvSpPr>
        <p:spPr>
          <a:xfrm>
            <a:off x="183240" y="5202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4.- Futuros aceleradores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9" name="CustomShape 6"/>
          <p:cNvSpPr/>
          <p:nvPr/>
        </p:nvSpPr>
        <p:spPr>
          <a:xfrm rot="5400000">
            <a:off x="5714640" y="2991240"/>
            <a:ext cx="5029200" cy="914400"/>
          </a:xfrm>
          <a:custGeom>
            <a:avLst/>
            <a:gdLst/>
            <a:ahLst/>
            <a:rect l="0" t="0" r="r" b="b"/>
            <a:pathLst>
              <a:path w="13971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13547" y="2541"/>
                </a:lnTo>
                <a:cubicBezTo>
                  <a:pt x="13758" y="2541"/>
                  <a:pt x="13970" y="2329"/>
                  <a:pt x="13970" y="2117"/>
                </a:cubicBezTo>
                <a:lnTo>
                  <a:pt x="13970" y="423"/>
                </a:lnTo>
                <a:cubicBezTo>
                  <a:pt x="13970" y="211"/>
                  <a:pt x="13758" y="0"/>
                  <a:pt x="13547" y="0"/>
                </a:cubicBezTo>
                <a:lnTo>
                  <a:pt x="423" y="0"/>
                </a:lnTo>
              </a:path>
            </a:pathLst>
          </a:custGeom>
          <a:solidFill>
            <a:srgbClr val="dedce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Técnicas Avanzadas de Computación y Análisis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-152280" y="21240"/>
            <a:ext cx="454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Líneas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182880" y="1097280"/>
            <a:ext cx="7223760" cy="640080"/>
          </a:xfrm>
          <a:custGeom>
            <a:avLst/>
            <a:gdLst/>
            <a:ahLst/>
            <a:rect l="0" t="0" r="r" b="b"/>
            <a:pathLst>
              <a:path w="2006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70" y="1779"/>
                </a:lnTo>
                <a:cubicBezTo>
                  <a:pt x="19918" y="1779"/>
                  <a:pt x="20067" y="1630"/>
                  <a:pt x="20067" y="1482"/>
                </a:cubicBezTo>
                <a:lnTo>
                  <a:pt x="20067" y="296"/>
                </a:lnTo>
                <a:cubicBezTo>
                  <a:pt x="20067" y="148"/>
                  <a:pt x="19918" y="0"/>
                  <a:pt x="19770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1.- Análisis de datos con el experimento CMS: Run 3 y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83240" y="246564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2.- Instrumentación: “Phase-2 Upgrade” de CMS y 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CustomShape 4"/>
          <p:cNvSpPr/>
          <p:nvPr/>
        </p:nvSpPr>
        <p:spPr>
          <a:xfrm>
            <a:off x="183240" y="3834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3.- Tomografía muónica en aplicaciones industriales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4" name="CustomShape 5"/>
          <p:cNvSpPr/>
          <p:nvPr/>
        </p:nvSpPr>
        <p:spPr>
          <a:xfrm>
            <a:off x="183240" y="5202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4.- Futuros aceleradores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5" name="CustomShape 6"/>
          <p:cNvSpPr/>
          <p:nvPr/>
        </p:nvSpPr>
        <p:spPr>
          <a:xfrm rot="5400000">
            <a:off x="5714640" y="2991240"/>
            <a:ext cx="5029200" cy="914400"/>
          </a:xfrm>
          <a:custGeom>
            <a:avLst/>
            <a:gdLst/>
            <a:ahLst/>
            <a:rect l="0" t="0" r="r" b="b"/>
            <a:pathLst>
              <a:path w="13971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13547" y="2541"/>
                </a:lnTo>
                <a:cubicBezTo>
                  <a:pt x="13758" y="2541"/>
                  <a:pt x="13970" y="2329"/>
                  <a:pt x="13970" y="2117"/>
                </a:cubicBezTo>
                <a:lnTo>
                  <a:pt x="13970" y="423"/>
                </a:lnTo>
                <a:cubicBezTo>
                  <a:pt x="13970" y="211"/>
                  <a:pt x="13758" y="0"/>
                  <a:pt x="13547" y="0"/>
                </a:cubicBezTo>
                <a:lnTo>
                  <a:pt x="423" y="0"/>
                </a:lnTo>
              </a:path>
            </a:pathLst>
          </a:custGeom>
          <a:solidFill>
            <a:srgbClr val="dedce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Técnicas Avanzadas de Computación y Análisis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-152280" y="21240"/>
            <a:ext cx="4175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Objetivos generales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Nueva Física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y estudio de las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propiedades del Bosón de Higgs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Elemento común: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topologías con uno o más leptones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(electrón/muon)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Dos escenarios temporales diferentes: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Run 3 del LHC (2022)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y 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HL-LHC (2027)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846000" y="2250000"/>
            <a:ext cx="1554480" cy="640080"/>
          </a:xfrm>
          <a:custGeom>
            <a:avLst/>
            <a:gdLst/>
            <a:ahLst/>
            <a:rect l="0" t="0" r="r" b="b"/>
            <a:pathLst>
              <a:path w="4320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4022" y="1779"/>
                </a:lnTo>
                <a:cubicBezTo>
                  <a:pt x="4170" y="1779"/>
                  <a:pt x="4319" y="1630"/>
                  <a:pt x="4319" y="1482"/>
                </a:cubicBezTo>
                <a:lnTo>
                  <a:pt x="4319" y="296"/>
                </a:lnTo>
                <a:cubicBezTo>
                  <a:pt x="4319" y="148"/>
                  <a:pt x="4170" y="0"/>
                  <a:pt x="4022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Run 3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846000" y="336636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Búsquedas de Supersimetría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0" name="CustomShape 5"/>
          <p:cNvSpPr/>
          <p:nvPr/>
        </p:nvSpPr>
        <p:spPr>
          <a:xfrm>
            <a:off x="846360" y="423072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Búsquedas de Materia Oscura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CustomShape 6"/>
          <p:cNvSpPr/>
          <p:nvPr/>
        </p:nvSpPr>
        <p:spPr>
          <a:xfrm>
            <a:off x="846720" y="509508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Partículas con larga vida media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2" name="Line 7"/>
          <p:cNvCxnSpPr>
            <a:stCxn id="538" idx="1"/>
            <a:endCxn id="539" idx="1"/>
          </p:cNvCxnSpPr>
          <p:nvPr/>
        </p:nvCxnSpPr>
        <p:spPr>
          <a:xfrm>
            <a:off x="846000" y="2570040"/>
            <a:ext cx="360" cy="1116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43" name="Line 8"/>
          <p:cNvCxnSpPr>
            <a:stCxn id="538" idx="1"/>
            <a:endCxn id="540" idx="1"/>
          </p:cNvCxnSpPr>
          <p:nvPr/>
        </p:nvCxnSpPr>
        <p:spPr>
          <a:xfrm>
            <a:off x="846000" y="2570040"/>
            <a:ext cx="720" cy="198108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44" name="Line 9"/>
          <p:cNvCxnSpPr>
            <a:stCxn id="538" idx="1"/>
            <a:endCxn id="541" idx="1"/>
          </p:cNvCxnSpPr>
          <p:nvPr/>
        </p:nvCxnSpPr>
        <p:spPr>
          <a:xfrm>
            <a:off x="846000" y="2570040"/>
            <a:ext cx="1080" cy="284544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545" name="CustomShape 10"/>
          <p:cNvSpPr/>
          <p:nvPr/>
        </p:nvSpPr>
        <p:spPr>
          <a:xfrm>
            <a:off x="5202000" y="2250360"/>
            <a:ext cx="1554480" cy="640080"/>
          </a:xfrm>
          <a:custGeom>
            <a:avLst/>
            <a:gdLst/>
            <a:ahLst/>
            <a:rect l="0" t="0" r="r" b="b"/>
            <a:pathLst>
              <a:path w="4320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4022" y="1779"/>
                </a:lnTo>
                <a:cubicBezTo>
                  <a:pt x="4170" y="1779"/>
                  <a:pt x="4319" y="1630"/>
                  <a:pt x="4319" y="1482"/>
                </a:cubicBezTo>
                <a:lnTo>
                  <a:pt x="4319" y="296"/>
                </a:lnTo>
                <a:cubicBezTo>
                  <a:pt x="4319" y="148"/>
                  <a:pt x="4170" y="0"/>
                  <a:pt x="4022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HL-LHC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6" name="CustomShape 11"/>
          <p:cNvSpPr/>
          <p:nvPr/>
        </p:nvSpPr>
        <p:spPr>
          <a:xfrm>
            <a:off x="5202000" y="336672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Producción de “Double Higgs”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7" name="CustomShape 12"/>
          <p:cNvSpPr/>
          <p:nvPr/>
        </p:nvSpPr>
        <p:spPr>
          <a:xfrm>
            <a:off x="5202720" y="423144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Partículas con larga vida media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48" name="Line 13"/>
          <p:cNvCxnSpPr>
            <a:stCxn id="545" idx="1"/>
            <a:endCxn id="546" idx="1"/>
          </p:cNvCxnSpPr>
          <p:nvPr/>
        </p:nvCxnSpPr>
        <p:spPr>
          <a:xfrm>
            <a:off x="5202000" y="2570400"/>
            <a:ext cx="360" cy="1116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49" name="Line 14"/>
          <p:cNvCxnSpPr>
            <a:stCxn id="545" idx="1"/>
            <a:endCxn id="547" idx="1"/>
          </p:cNvCxnSpPr>
          <p:nvPr/>
        </p:nvCxnSpPr>
        <p:spPr>
          <a:xfrm>
            <a:off x="5202000" y="2570400"/>
            <a:ext cx="1080" cy="198144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50" name="Line 15"/>
          <p:cNvCxnSpPr>
            <a:stCxn id="538" idx="3"/>
            <a:endCxn id="545" idx="1"/>
          </p:cNvCxnSpPr>
          <p:nvPr/>
        </p:nvCxnSpPr>
        <p:spPr>
          <a:xfrm>
            <a:off x="2400480" y="2570040"/>
            <a:ext cx="2801880" cy="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551" name="Line 16"/>
          <p:cNvSpPr/>
          <p:nvPr/>
        </p:nvSpPr>
        <p:spPr>
          <a:xfrm>
            <a:off x="274320" y="6217920"/>
            <a:ext cx="859536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TextShape 17"/>
          <p:cNvSpPr txBox="1"/>
          <p:nvPr/>
        </p:nvSpPr>
        <p:spPr>
          <a:xfrm>
            <a:off x="4692240" y="6203520"/>
            <a:ext cx="914400" cy="4633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2027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3" name="TextShape 18"/>
          <p:cNvSpPr txBox="1"/>
          <p:nvPr/>
        </p:nvSpPr>
        <p:spPr>
          <a:xfrm>
            <a:off x="228240" y="6203880"/>
            <a:ext cx="914400" cy="4633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2022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-152280" y="21240"/>
            <a:ext cx="9446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Run 3: SUSY con 2 leptones del mismo sabor y carga opuesta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 2022 el LHC comenzará el Run 3 con una energía centro de masas en el rango 13-14 TeV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Una luminosidad integrada prevista en torno a 160 fb</a:t>
            </a:r>
            <a:r>
              <a:rPr b="0" lang="en-U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-1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 sub-línea busca reincidir en el análisis que lideré durante el Run 2 con los datos del Run 3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Especial énfasis en procesos de sección eficaz más baja: electroweak SUSY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Uso de nuevos triggers que permitan reducir el pt de los leptones (L1 Kalman triggers)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Zonas de señal con ISR (Initial State Radiation) jet para modelos con espectro comprimido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Aplicación de “taggers” basados en aprendizaje automático para identificar “boosted” Ws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56" name="" descr=""/>
          <p:cNvPicPr/>
          <p:nvPr/>
        </p:nvPicPr>
        <p:blipFill>
          <a:blip r:embed="rId1"/>
          <a:stretch/>
        </p:blipFill>
        <p:spPr>
          <a:xfrm>
            <a:off x="4843440" y="3638160"/>
            <a:ext cx="3139920" cy="3000960"/>
          </a:xfrm>
          <a:prstGeom prst="rect">
            <a:avLst/>
          </a:prstGeom>
          <a:ln w="36720">
            <a:noFill/>
          </a:ln>
        </p:spPr>
      </p:pic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1032480" y="3639600"/>
            <a:ext cx="3112920" cy="30110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-296280" y="21240"/>
            <a:ext cx="9446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Run 3: Búsquedas de Materia Oscura en canales leptónicos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Búsqueda de Materia Oscura producida en asociación con pares de quark top-antitop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 búsqueda constituye una consolidación de la búsqueda de materia oscura del Run 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Una de las principales novedades es la inclusión del canal semileptónico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Uso de “taggers” basados en aprendizaje automático para identificar “boosted” top/W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Uso del “Dark pt” basado en una Red Neuronal Profunda como elemento de discriminación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Aplicable también a la búsqueda de DM con “single top”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1"/>
          <a:stretch/>
        </p:blipFill>
        <p:spPr>
          <a:xfrm>
            <a:off x="872640" y="3308400"/>
            <a:ext cx="3322080" cy="3222000"/>
          </a:xfrm>
          <a:prstGeom prst="rect">
            <a:avLst/>
          </a:prstGeom>
          <a:ln w="36720">
            <a:noFill/>
          </a:ln>
        </p:spPr>
      </p:pic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5129640" y="3172320"/>
            <a:ext cx="2969640" cy="1288800"/>
          </a:xfrm>
          <a:prstGeom prst="rect">
            <a:avLst/>
          </a:prstGeom>
          <a:ln w="36720">
            <a:noFill/>
          </a:ln>
        </p:spPr>
      </p:pic>
      <p:pic>
        <p:nvPicPr>
          <p:cNvPr id="562" name="" descr=""/>
          <p:cNvPicPr/>
          <p:nvPr/>
        </p:nvPicPr>
        <p:blipFill>
          <a:blip r:embed="rId3"/>
          <a:stretch/>
        </p:blipFill>
        <p:spPr>
          <a:xfrm>
            <a:off x="5076000" y="4510440"/>
            <a:ext cx="2915280" cy="20638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44280" y="21240"/>
            <a:ext cx="8897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Run 3: Búsquedas de partículas de larga vida media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Producción de partículas de larga vida media decayendo a pares de leptones desplazados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Estas búsquedas son de altísimo interés dada la aparente ausencia de Nueva Física hasta ahora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Una explicación a esta ausencia es que la Física venga en topologías no convencionales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Este análisis extiende el análisis realizado durante el Run 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Extensión a modelos de SUSY con “RPV” (Violación de paridad R)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Mejora de los objetos desplazados desarrollados durante el Run 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Implementación y optimización de dichos métodos a nivel de Trigger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65" name="" descr=""/>
          <p:cNvPicPr/>
          <p:nvPr/>
        </p:nvPicPr>
        <p:blipFill>
          <a:blip r:embed="rId1"/>
          <a:stretch/>
        </p:blipFill>
        <p:spPr>
          <a:xfrm>
            <a:off x="961200" y="3677040"/>
            <a:ext cx="3863520" cy="286308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-118800" y="21240"/>
            <a:ext cx="87141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HL-LHC: Medida de la sección eficaz del proceso “HH”</a:t>
            </a:r>
            <a:endParaRPr b="0" lang="en-US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producción de HH es una herramienta fundamental para el estudio del potencial de Higgs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Acceso directo al “self-coupling” o “trilinear coupling” y posibles desviaciones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 una sección eficaz de 28.4 fb es uno de los análisis más destacados en el HL-LHC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análisis se compone de 5 sub-análisis atendiendo a los decaemientos del segundo Higgs: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HH→ 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 HH→ 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ττ,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HH→ 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γγ, HH→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WW, HH→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ZZ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Este análisis fue también elegido como “benchmark” para el Technical Design Report del MTD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propuesta de este proyecto es trabajar en el canal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HH→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WW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Uso de la experiencia adquirida en el MTD para mejorar el aislamiento de leptones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68" name="" descr=""/>
          <p:cNvPicPr/>
          <p:nvPr/>
        </p:nvPicPr>
        <p:blipFill>
          <a:blip r:embed="rId1"/>
          <a:stretch/>
        </p:blipFill>
        <p:spPr>
          <a:xfrm>
            <a:off x="5807520" y="4718880"/>
            <a:ext cx="3034800" cy="1280160"/>
          </a:xfrm>
          <a:prstGeom prst="rect">
            <a:avLst/>
          </a:prstGeom>
          <a:ln w="36720">
            <a:noFill/>
          </a:ln>
        </p:spPr>
      </p:pic>
      <p:pic>
        <p:nvPicPr>
          <p:cNvPr id="569" name="" descr=""/>
          <p:cNvPicPr/>
          <p:nvPr/>
        </p:nvPicPr>
        <p:blipFill>
          <a:blip r:embed="rId2"/>
          <a:stretch/>
        </p:blipFill>
        <p:spPr>
          <a:xfrm>
            <a:off x="202320" y="4372560"/>
            <a:ext cx="5515560" cy="204264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66240" y="77760"/>
            <a:ext cx="4023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Trayectoria Profesional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Line 2"/>
          <p:cNvSpPr/>
          <p:nvPr/>
        </p:nvSpPr>
        <p:spPr>
          <a:xfrm>
            <a:off x="493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Line 3"/>
          <p:cNvSpPr/>
          <p:nvPr/>
        </p:nvSpPr>
        <p:spPr>
          <a:xfrm>
            <a:off x="6037200" y="6200640"/>
            <a:ext cx="265176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Shape 4"/>
          <p:cNvSpPr txBox="1"/>
          <p:nvPr/>
        </p:nvSpPr>
        <p:spPr>
          <a:xfrm>
            <a:off x="274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2005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TextShape 5"/>
          <p:cNvSpPr txBox="1"/>
          <p:nvPr/>
        </p:nvSpPr>
        <p:spPr>
          <a:xfrm>
            <a:off x="2830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TextShape 6"/>
          <p:cNvSpPr txBox="1"/>
          <p:nvPr/>
        </p:nvSpPr>
        <p:spPr>
          <a:xfrm>
            <a:off x="581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2017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9" name="TextShape 7"/>
          <p:cNvSpPr txBox="1"/>
          <p:nvPr/>
        </p:nvSpPr>
        <p:spPr>
          <a:xfrm>
            <a:off x="8338320" y="6275520"/>
            <a:ext cx="640080" cy="3384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600" spc="-1" strike="noStrike">
                <a:solidFill>
                  <a:srgbClr val="666666"/>
                </a:solidFill>
                <a:latin typeface="Times New Roman"/>
              </a:rPr>
              <a:t>2022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653400" y="940680"/>
            <a:ext cx="1537920" cy="337680"/>
          </a:xfrm>
          <a:prstGeom prst="rect">
            <a:avLst/>
          </a:prstGeom>
          <a:ln w="36720">
            <a:noFill/>
          </a:ln>
        </p:spPr>
      </p:pic>
      <p:sp>
        <p:nvSpPr>
          <p:cNvPr id="351" name="Line 8"/>
          <p:cNvSpPr/>
          <p:nvPr/>
        </p:nvSpPr>
        <p:spPr>
          <a:xfrm flipH="1" flipV="1">
            <a:off x="3093120" y="914400"/>
            <a:ext cx="360" cy="5286240"/>
          </a:xfrm>
          <a:prstGeom prst="line">
            <a:avLst/>
          </a:prstGeom>
          <a:ln w="36720">
            <a:solidFill>
              <a:srgbClr val="333333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2" name="" descr=""/>
          <p:cNvPicPr/>
          <p:nvPr/>
        </p:nvPicPr>
        <p:blipFill>
          <a:blip r:embed="rId2"/>
          <a:stretch/>
        </p:blipFill>
        <p:spPr>
          <a:xfrm>
            <a:off x="1195200" y="3164760"/>
            <a:ext cx="522360" cy="468360"/>
          </a:xfrm>
          <a:prstGeom prst="rect">
            <a:avLst/>
          </a:prstGeom>
          <a:ln w="36720">
            <a:noFill/>
          </a:ln>
        </p:spPr>
      </p:pic>
      <p:pic>
        <p:nvPicPr>
          <p:cNvPr id="353" name="" descr=""/>
          <p:cNvPicPr/>
          <p:nvPr/>
        </p:nvPicPr>
        <p:blipFill>
          <a:blip r:embed="rId3"/>
          <a:stretch/>
        </p:blipFill>
        <p:spPr>
          <a:xfrm>
            <a:off x="3465360" y="2843280"/>
            <a:ext cx="2292480" cy="1273680"/>
          </a:xfrm>
          <a:prstGeom prst="rect">
            <a:avLst/>
          </a:prstGeom>
          <a:ln w="36720">
            <a:noFill/>
          </a:ln>
        </p:spPr>
      </p:pic>
      <p:sp>
        <p:nvSpPr>
          <p:cNvPr id="354" name="TextShape 9"/>
          <p:cNvSpPr txBox="1"/>
          <p:nvPr/>
        </p:nvSpPr>
        <p:spPr>
          <a:xfrm>
            <a:off x="218880" y="2172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Beca I3P para la realización de tesis doctorales con interés industrial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(Enero 2006 – Diciembre 2009)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TextShape 10"/>
          <p:cNvSpPr txBox="1"/>
          <p:nvPr/>
        </p:nvSpPr>
        <p:spPr>
          <a:xfrm>
            <a:off x="241200" y="3936960"/>
            <a:ext cx="2651760" cy="651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Contrato investigador predoctoral</a:t>
            </a:r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 (Enero 2010 – Septiembre 2010)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TextShape 11"/>
          <p:cNvSpPr txBox="1"/>
          <p:nvPr/>
        </p:nvSpPr>
        <p:spPr>
          <a:xfrm>
            <a:off x="218880" y="1488960"/>
            <a:ext cx="278208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000000"/>
                </a:solidFill>
                <a:latin typeface="Times New Roman"/>
              </a:rPr>
              <a:t>Beca introducción a la investigación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(Septiembre 2005 – Diciembre 2005)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7" name="TextShape 12"/>
          <p:cNvSpPr txBox="1"/>
          <p:nvPr/>
        </p:nvSpPr>
        <p:spPr>
          <a:xfrm>
            <a:off x="3458880" y="393696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Investigador postdoctoral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(Octubre 2010 – Febrero 2017)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7132320" y="3164400"/>
            <a:ext cx="522360" cy="468360"/>
          </a:xfrm>
          <a:prstGeom prst="rect">
            <a:avLst/>
          </a:prstGeom>
          <a:ln w="36720">
            <a:noFill/>
          </a:ln>
        </p:spPr>
      </p:pic>
      <p:sp>
        <p:nvSpPr>
          <p:cNvPr id="359" name="TextShape 13"/>
          <p:cNvSpPr txBox="1"/>
          <p:nvPr/>
        </p:nvSpPr>
        <p:spPr>
          <a:xfrm>
            <a:off x="6374880" y="3938400"/>
            <a:ext cx="2390400" cy="6940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algn="just"/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Contrato Ramón y Cajal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  <a:p>
            <a:pPr algn="just"/>
            <a:r>
              <a:rPr b="0" lang="en-US" sz="1200" spc="-1" strike="noStrike">
                <a:solidFill>
                  <a:srgbClr val="cccccc"/>
                </a:solidFill>
                <a:latin typeface="Times New Roman"/>
              </a:rPr>
              <a:t>(Marzo 2017 – Febrero 2022)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5"/>
          <a:stretch/>
        </p:blipFill>
        <p:spPr>
          <a:xfrm>
            <a:off x="950400" y="520056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361" name="" descr=""/>
          <p:cNvPicPr/>
          <p:nvPr/>
        </p:nvPicPr>
        <p:blipFill>
          <a:blip r:embed="rId6"/>
          <a:stretch/>
        </p:blipFill>
        <p:spPr>
          <a:xfrm>
            <a:off x="6802560" y="5202000"/>
            <a:ext cx="1353600" cy="568440"/>
          </a:xfrm>
          <a:prstGeom prst="rect">
            <a:avLst/>
          </a:prstGeom>
          <a:ln w="36720">
            <a:noFill/>
          </a:ln>
        </p:spPr>
      </p:pic>
      <p:pic>
        <p:nvPicPr>
          <p:cNvPr id="362" name="" descr=""/>
          <p:cNvPicPr/>
          <p:nvPr/>
        </p:nvPicPr>
        <p:blipFill>
          <a:blip r:embed="rId7"/>
          <a:stretch/>
        </p:blipFill>
        <p:spPr>
          <a:xfrm>
            <a:off x="3931920" y="5202000"/>
            <a:ext cx="1280160" cy="567720"/>
          </a:xfrm>
          <a:prstGeom prst="rect">
            <a:avLst/>
          </a:prstGeom>
          <a:ln w="36720">
            <a:noFill/>
          </a:ln>
        </p:spPr>
      </p:pic>
      <p:sp>
        <p:nvSpPr>
          <p:cNvPr id="363" name="TextShape 14"/>
          <p:cNvSpPr txBox="1"/>
          <p:nvPr/>
        </p:nvSpPr>
        <p:spPr>
          <a:xfrm>
            <a:off x="274320" y="461988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666666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TextShape 15"/>
          <p:cNvSpPr txBox="1"/>
          <p:nvPr/>
        </p:nvSpPr>
        <p:spPr>
          <a:xfrm>
            <a:off x="3442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5" name="TextShape 16"/>
          <p:cNvSpPr txBox="1"/>
          <p:nvPr/>
        </p:nvSpPr>
        <p:spPr>
          <a:xfrm>
            <a:off x="6394320" y="4618800"/>
            <a:ext cx="1463040" cy="27648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200" spc="-1" strike="noStrike">
                <a:solidFill>
                  <a:srgbClr val="cccccc"/>
                </a:solidFill>
                <a:latin typeface="Times New Roman"/>
              </a:rPr>
              <a:t>Unidad de trabajo: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6" name="Line 17"/>
          <p:cNvSpPr/>
          <p:nvPr/>
        </p:nvSpPr>
        <p:spPr>
          <a:xfrm flipV="1">
            <a:off x="6102000" y="2834640"/>
            <a:ext cx="24480" cy="3366000"/>
          </a:xfrm>
          <a:prstGeom prst="line">
            <a:avLst/>
          </a:prstGeom>
          <a:ln w="36720">
            <a:solidFill>
              <a:srgbClr val="333333">
                <a:alpha val="20000"/>
              </a:srgbClr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7" name="" descr=""/>
          <p:cNvPicPr/>
          <p:nvPr/>
        </p:nvPicPr>
        <p:blipFill>
          <a:blip r:embed="rId8"/>
          <a:stretch/>
        </p:blipFill>
        <p:spPr>
          <a:xfrm>
            <a:off x="4608000" y="972720"/>
            <a:ext cx="1550520" cy="1371600"/>
          </a:xfrm>
          <a:prstGeom prst="rect">
            <a:avLst/>
          </a:prstGeom>
          <a:ln w="36720">
            <a:noFill/>
          </a:ln>
        </p:spPr>
      </p:pic>
      <p:pic>
        <p:nvPicPr>
          <p:cNvPr id="368" name="" descr=""/>
          <p:cNvPicPr/>
          <p:nvPr/>
        </p:nvPicPr>
        <p:blipFill>
          <a:blip r:embed="rId9"/>
          <a:stretch/>
        </p:blipFill>
        <p:spPr>
          <a:xfrm>
            <a:off x="6147720" y="972720"/>
            <a:ext cx="1405800" cy="1371600"/>
          </a:xfrm>
          <a:prstGeom prst="rect">
            <a:avLst/>
          </a:prstGeom>
          <a:ln w="36720">
            <a:noFill/>
          </a:ln>
        </p:spPr>
      </p:pic>
      <p:sp>
        <p:nvSpPr>
          <p:cNvPr id="369" name="Line 18"/>
          <p:cNvSpPr/>
          <p:nvPr/>
        </p:nvSpPr>
        <p:spPr>
          <a:xfrm>
            <a:off x="3013200" y="6200640"/>
            <a:ext cx="3149280" cy="0"/>
          </a:xfrm>
          <a:prstGeom prst="line">
            <a:avLst/>
          </a:prstGeom>
          <a:ln w="36720">
            <a:solidFill>
              <a:srgbClr val="000000"/>
            </a:solidFill>
            <a:round/>
            <a:headEnd len="med" type="oval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-154800" y="21240"/>
            <a:ext cx="92073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HL-LHC: Búsqueda de partículas de larga vida media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búsqueda de partículas de larga vida media es otro elemento destacado en el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medida temporal aportada por el MTD abre posibilidades únicas para este tipo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retraso temporal de las partículas puede utilizarse como una variable discriminadora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La estimación de la velocidad puede usarse pare reconstruir propiedades de las partículas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Este proyecto persigue llevar a la práctica estas ideas que desarrollé para el TDR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2" name="" descr=""/>
          <p:cNvPicPr/>
          <p:nvPr/>
        </p:nvPicPr>
        <p:blipFill>
          <a:blip r:embed="rId1"/>
          <a:stretch/>
        </p:blipFill>
        <p:spPr>
          <a:xfrm>
            <a:off x="200160" y="2897280"/>
            <a:ext cx="3722040" cy="3542400"/>
          </a:xfrm>
          <a:prstGeom prst="rect">
            <a:avLst/>
          </a:prstGeom>
          <a:ln w="36720">
            <a:noFill/>
          </a:ln>
        </p:spPr>
      </p:pic>
      <p:pic>
        <p:nvPicPr>
          <p:cNvPr id="573" name="" descr=""/>
          <p:cNvPicPr/>
          <p:nvPr/>
        </p:nvPicPr>
        <p:blipFill>
          <a:blip r:embed="rId2"/>
          <a:stretch/>
        </p:blipFill>
        <p:spPr>
          <a:xfrm>
            <a:off x="5404680" y="2895840"/>
            <a:ext cx="3747240" cy="3566160"/>
          </a:xfrm>
          <a:prstGeom prst="rect">
            <a:avLst/>
          </a:prstGeom>
          <a:ln w="36720">
            <a:noFill/>
          </a:ln>
        </p:spPr>
      </p:pic>
      <p:pic>
        <p:nvPicPr>
          <p:cNvPr id="574" name="" descr=""/>
          <p:cNvPicPr/>
          <p:nvPr/>
        </p:nvPicPr>
        <p:blipFill>
          <a:blip r:embed="rId3"/>
          <a:stretch/>
        </p:blipFill>
        <p:spPr>
          <a:xfrm>
            <a:off x="3716280" y="4706640"/>
            <a:ext cx="1740960" cy="1145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-152280" y="21240"/>
            <a:ext cx="454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Líneas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182880" y="1097280"/>
            <a:ext cx="7223760" cy="640080"/>
          </a:xfrm>
          <a:custGeom>
            <a:avLst/>
            <a:gdLst/>
            <a:ahLst/>
            <a:rect l="0" t="0" r="r" b="b"/>
            <a:pathLst>
              <a:path w="2006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70" y="1779"/>
                </a:lnTo>
                <a:cubicBezTo>
                  <a:pt x="19918" y="1779"/>
                  <a:pt x="20067" y="1630"/>
                  <a:pt x="20067" y="1482"/>
                </a:cubicBezTo>
                <a:lnTo>
                  <a:pt x="20067" y="296"/>
                </a:lnTo>
                <a:cubicBezTo>
                  <a:pt x="20067" y="148"/>
                  <a:pt x="19918" y="0"/>
                  <a:pt x="19770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1.- Análisis de datos con el experimento CMS: Run 3 y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7" name="CustomShape 3"/>
          <p:cNvSpPr/>
          <p:nvPr/>
        </p:nvSpPr>
        <p:spPr>
          <a:xfrm>
            <a:off x="183240" y="246564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2.- Instrumentación: “Phase-2 Upgrade” de CMS y 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8" name="CustomShape 4"/>
          <p:cNvSpPr/>
          <p:nvPr/>
        </p:nvSpPr>
        <p:spPr>
          <a:xfrm>
            <a:off x="183240" y="3834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3.- Tomografía muónica en aplicaciones industriales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9" name="CustomShape 5"/>
          <p:cNvSpPr/>
          <p:nvPr/>
        </p:nvSpPr>
        <p:spPr>
          <a:xfrm>
            <a:off x="183240" y="5202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4.- Futuros aceleradores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0" name="CustomShape 6"/>
          <p:cNvSpPr/>
          <p:nvPr/>
        </p:nvSpPr>
        <p:spPr>
          <a:xfrm rot="5400000">
            <a:off x="5714640" y="2991240"/>
            <a:ext cx="5029200" cy="914400"/>
          </a:xfrm>
          <a:custGeom>
            <a:avLst/>
            <a:gdLst/>
            <a:ahLst/>
            <a:rect l="0" t="0" r="r" b="b"/>
            <a:pathLst>
              <a:path w="13971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13547" y="2541"/>
                </a:lnTo>
                <a:cubicBezTo>
                  <a:pt x="13758" y="2541"/>
                  <a:pt x="13970" y="2329"/>
                  <a:pt x="13970" y="2117"/>
                </a:cubicBezTo>
                <a:lnTo>
                  <a:pt x="13970" y="423"/>
                </a:lnTo>
                <a:cubicBezTo>
                  <a:pt x="13970" y="211"/>
                  <a:pt x="13758" y="0"/>
                  <a:pt x="13547" y="0"/>
                </a:cubicBezTo>
                <a:lnTo>
                  <a:pt x="423" y="0"/>
                </a:lnTo>
              </a:path>
            </a:pathLst>
          </a:custGeom>
          <a:solidFill>
            <a:srgbClr val="dedce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Técnicas Avanzadas de Computación y Análisis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-152280" y="21240"/>
            <a:ext cx="60958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El MIPs Timing Detector: MTD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2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HL-LHC impondrá unas condiciones de operación muy complicadas a los detectores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Concretamente el nivel de pile-up se espera que aumente desde los 40 del LHC a 140-200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MTD es un subdetector con capacidad para medir el tiempo de paso de las partículas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BTL (Barrel Timing Layer): Tecnología de detección basada en cristales (LYSO)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ETL (Endcap Timing Layer): Tecnología de detección basada en silicio (LGADs)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 información permitirá discriminar trazas espúreas volviendo a un pile-up como el del LHC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3" name="" descr=""/>
          <p:cNvPicPr/>
          <p:nvPr/>
        </p:nvPicPr>
        <p:blipFill>
          <a:blip r:embed="rId1"/>
          <a:stretch/>
        </p:blipFill>
        <p:spPr>
          <a:xfrm>
            <a:off x="74880" y="3349440"/>
            <a:ext cx="4297680" cy="3234240"/>
          </a:xfrm>
          <a:prstGeom prst="rect">
            <a:avLst/>
          </a:prstGeom>
          <a:ln w="36720">
            <a:noFill/>
          </a:ln>
        </p:spPr>
      </p:pic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4222800" y="3335040"/>
            <a:ext cx="4870080" cy="3240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-152280" y="21240"/>
            <a:ext cx="4175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Objetivos generales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Contribución al desarrollo y construcción del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(L2 convener) del desarrollo del software de reconstrucción del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del ensamblado de ~ 900 módulos del ETL con los sensores LGADs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7" name="CustomShape 3"/>
          <p:cNvSpPr/>
          <p:nvPr/>
        </p:nvSpPr>
        <p:spPr>
          <a:xfrm>
            <a:off x="846000" y="2250000"/>
            <a:ext cx="2994480" cy="640080"/>
          </a:xfrm>
          <a:custGeom>
            <a:avLst/>
            <a:gdLst/>
            <a:ahLst/>
            <a:rect l="0" t="0" r="r" b="b"/>
            <a:pathLst>
              <a:path w="8319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8022" y="1779"/>
                </a:lnTo>
                <a:cubicBezTo>
                  <a:pt x="8170" y="1779"/>
                  <a:pt x="8318" y="1630"/>
                  <a:pt x="8318" y="1482"/>
                </a:cubicBezTo>
                <a:lnTo>
                  <a:pt x="8318" y="296"/>
                </a:lnTo>
                <a:cubicBezTo>
                  <a:pt x="8318" y="148"/>
                  <a:pt x="8170" y="0"/>
                  <a:pt x="8022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Desarrollo de software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8" name="CustomShape 4"/>
          <p:cNvSpPr/>
          <p:nvPr/>
        </p:nvSpPr>
        <p:spPr>
          <a:xfrm>
            <a:off x="846000" y="307836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Digitización del ETL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9" name="CustomShape 5"/>
          <p:cNvSpPr/>
          <p:nvPr/>
        </p:nvSpPr>
        <p:spPr>
          <a:xfrm>
            <a:off x="846360" y="379872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Integración en el tracking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0" name="CustomShape 6"/>
          <p:cNvSpPr/>
          <p:nvPr/>
        </p:nvSpPr>
        <p:spPr>
          <a:xfrm>
            <a:off x="846720" y="451908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Reconstrucción de vértices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91" name="Line 7"/>
          <p:cNvCxnSpPr>
            <a:stCxn id="587" idx="1"/>
            <a:endCxn id="588" idx="1"/>
          </p:cNvCxnSpPr>
          <p:nvPr/>
        </p:nvCxnSpPr>
        <p:spPr>
          <a:xfrm>
            <a:off x="846000" y="2570040"/>
            <a:ext cx="360" cy="828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92" name="Line 8"/>
          <p:cNvCxnSpPr>
            <a:stCxn id="587" idx="1"/>
            <a:endCxn id="589" idx="1"/>
          </p:cNvCxnSpPr>
          <p:nvPr/>
        </p:nvCxnSpPr>
        <p:spPr>
          <a:xfrm>
            <a:off x="846000" y="2570040"/>
            <a:ext cx="720" cy="154908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93" name="Line 9"/>
          <p:cNvCxnSpPr>
            <a:stCxn id="587" idx="1"/>
            <a:endCxn id="590" idx="1"/>
          </p:cNvCxnSpPr>
          <p:nvPr/>
        </p:nvCxnSpPr>
        <p:spPr>
          <a:xfrm>
            <a:off x="846000" y="2570040"/>
            <a:ext cx="1080" cy="226944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594" name="CustomShape 10"/>
          <p:cNvSpPr/>
          <p:nvPr/>
        </p:nvSpPr>
        <p:spPr>
          <a:xfrm>
            <a:off x="5202000" y="2250360"/>
            <a:ext cx="3301920" cy="640080"/>
          </a:xfrm>
          <a:custGeom>
            <a:avLst/>
            <a:gdLst/>
            <a:ahLst/>
            <a:rect l="0" t="0" r="r" b="b"/>
            <a:pathLst>
              <a:path w="9174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8876" y="1779"/>
                </a:lnTo>
                <a:cubicBezTo>
                  <a:pt x="9024" y="1779"/>
                  <a:pt x="9173" y="1630"/>
                  <a:pt x="9173" y="1482"/>
                </a:cubicBezTo>
                <a:lnTo>
                  <a:pt x="9173" y="296"/>
                </a:lnTo>
                <a:cubicBezTo>
                  <a:pt x="9173" y="148"/>
                  <a:pt x="9024" y="0"/>
                  <a:pt x="8876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Ensamblado de módulos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5" name="CustomShape 11"/>
          <p:cNvSpPr/>
          <p:nvPr/>
        </p:nvSpPr>
        <p:spPr>
          <a:xfrm>
            <a:off x="5202000" y="336672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Commissionning” robot 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6" name="CustomShape 12"/>
          <p:cNvSpPr/>
          <p:nvPr/>
        </p:nvSpPr>
        <p:spPr>
          <a:xfrm>
            <a:off x="5202720" y="423144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Procedimiento de ensamblado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597" name="Line 13"/>
          <p:cNvCxnSpPr>
            <a:stCxn id="594" idx="1"/>
            <a:endCxn id="595" idx="1"/>
          </p:cNvCxnSpPr>
          <p:nvPr/>
        </p:nvCxnSpPr>
        <p:spPr>
          <a:xfrm>
            <a:off x="5202000" y="2570400"/>
            <a:ext cx="360" cy="1116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98" name="Line 14"/>
          <p:cNvCxnSpPr>
            <a:stCxn id="594" idx="1"/>
            <a:endCxn id="596" idx="1"/>
          </p:cNvCxnSpPr>
          <p:nvPr/>
        </p:nvCxnSpPr>
        <p:spPr>
          <a:xfrm>
            <a:off x="5202000" y="2570400"/>
            <a:ext cx="1080" cy="198144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599" name="Line 15"/>
          <p:cNvCxnSpPr>
            <a:stCxn id="587" idx="3"/>
            <a:endCxn id="594" idx="1"/>
          </p:cNvCxnSpPr>
          <p:nvPr/>
        </p:nvCxnSpPr>
        <p:spPr>
          <a:xfrm>
            <a:off x="3840480" y="2570040"/>
            <a:ext cx="1361880" cy="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600" name="CustomShape 16"/>
          <p:cNvSpPr/>
          <p:nvPr/>
        </p:nvSpPr>
        <p:spPr>
          <a:xfrm>
            <a:off x="847080" y="523944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Calibración y alineamiento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1" name="CustomShape 17"/>
          <p:cNvSpPr/>
          <p:nvPr/>
        </p:nvSpPr>
        <p:spPr>
          <a:xfrm>
            <a:off x="847440" y="595980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Desempeño y “physics case”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02" name="Line 18"/>
          <p:cNvCxnSpPr>
            <a:stCxn id="587" idx="1"/>
            <a:endCxn id="600" idx="1"/>
          </p:cNvCxnSpPr>
          <p:nvPr/>
        </p:nvCxnSpPr>
        <p:spPr>
          <a:xfrm>
            <a:off x="846000" y="2570040"/>
            <a:ext cx="1440" cy="298980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603" name="Line 19"/>
          <p:cNvCxnSpPr>
            <a:stCxn id="587" idx="1"/>
            <a:endCxn id="601" idx="1"/>
          </p:cNvCxnSpPr>
          <p:nvPr/>
        </p:nvCxnSpPr>
        <p:spPr>
          <a:xfrm>
            <a:off x="846000" y="2570040"/>
            <a:ext cx="1800" cy="371016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604" name="CustomShape 20"/>
          <p:cNvSpPr/>
          <p:nvPr/>
        </p:nvSpPr>
        <p:spPr>
          <a:xfrm>
            <a:off x="5203080" y="509580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Evaluación y control de calidad</a:t>
            </a:r>
            <a:endParaRPr b="0" lang="en-US" sz="20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05" name="Line 21"/>
          <p:cNvCxnSpPr>
            <a:stCxn id="594" idx="1"/>
            <a:endCxn id="604" idx="1"/>
          </p:cNvCxnSpPr>
          <p:nvPr/>
        </p:nvCxnSpPr>
        <p:spPr>
          <a:xfrm>
            <a:off x="5202000" y="2570400"/>
            <a:ext cx="1440" cy="284580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" descr=""/>
          <p:cNvPicPr/>
          <p:nvPr/>
        </p:nvPicPr>
        <p:blipFill>
          <a:blip r:embed="rId1"/>
          <a:stretch/>
        </p:blipFill>
        <p:spPr>
          <a:xfrm>
            <a:off x="4597200" y="3628440"/>
            <a:ext cx="4344480" cy="2880360"/>
          </a:xfrm>
          <a:prstGeom prst="rect">
            <a:avLst/>
          </a:prstGeom>
          <a:ln w="36720">
            <a:noFill/>
          </a:ln>
        </p:spPr>
      </p:pic>
      <p:sp>
        <p:nvSpPr>
          <p:cNvPr id="607" name="CustomShape 1"/>
          <p:cNvSpPr/>
          <p:nvPr/>
        </p:nvSpPr>
        <p:spPr>
          <a:xfrm>
            <a:off x="27720" y="21240"/>
            <a:ext cx="6281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Desarrollo de software del MTD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8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Sofisticación de la digitización del ETL en el software de CMS (CMSSW)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La primera fase (inclusión de píxeles en los LGADs y zonas de no ganancia) está lista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Inclusión y parametrización de la forma de señal y modulación de la electrónica de lectura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contacto con expertos en LGADs (IFCA, CNM) y electrónica (Fermilab)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Integración del MTD en el tracking general de CMS (4D Tracking)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2020 logré exitosamente incluir el MTD en el sistema de navegación del tracker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Adaptación de las estructuras necesarias para la aplicación del Kalman filter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Propagación temporal del MTD al punto de interacción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Resolución de la ambigüedad de masa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Adaptación al tracking iterativo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9" name="" descr=""/>
          <p:cNvPicPr/>
          <p:nvPr/>
        </p:nvPicPr>
        <p:blipFill>
          <a:blip r:embed="rId2"/>
          <a:stretch/>
        </p:blipFill>
        <p:spPr>
          <a:xfrm>
            <a:off x="1371600" y="4995720"/>
            <a:ext cx="2194560" cy="149652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63720" y="21240"/>
            <a:ext cx="6281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Desarrollo de software del MTD (II)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Reconstrucción de vértices utilizando la información temporal (4D vertexing)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 de “Deterministic Annealing” en dos dimensiones (aplicación al MTD)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Exploración de algoritmos alternativos: limpieza a posteriori utilizando el tiempo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Colaboración con expertos en “vertexing” (PSI) y tracking de CMS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Calibración y alineamiento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Identificación de constantes y parámetros necesarios para operar el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Establecimiento de protocolos de cálculo de las constantes: procedimiento, frecuencia, etc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Bases de datos online/offline para albergar las constantes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Creación del software necesario de alineamiento para el MTD en CMSSW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Desempeño de MTD en los objetos de física y mejora del “Physics Case”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Establecimiento de informaciones del MTD estándar en los formatos de datos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Colaboración con los grupos de Física para mejorar los algoritmos de reconstrucción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Mejora y extensión de los “Physics cases” del MTD (ver línea de investigación 1)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63720" y="21240"/>
            <a:ext cx="6281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Ensamblado de módulos del ETL (I)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3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 IFCA ha adquirido el compromiso de construir 900 módulos del ETL del MTD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Parte del projecto del plan estatal (estando yo como responsable del paquete de trabajo)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trabajo se suma a los esfuerzos de Universidad de Nebraska, Fermilab y Torino/INFN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Commissioning” del robot de ensamblado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Parte del proceso fue iniciado ya en el contexto de un TFG y un TFM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Integración de visión artificial en el robot para realizar el alineamiento de piezas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Integración del control de las líneas de vacío (16 líneas en la planificación actual)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Medida de la precisión espacial y tiempos medios de operación del robot 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14" name="" descr=""/>
          <p:cNvPicPr/>
          <p:nvPr/>
        </p:nvPicPr>
        <p:blipFill>
          <a:blip r:embed="rId1"/>
          <a:stretch/>
        </p:blipFill>
        <p:spPr>
          <a:xfrm>
            <a:off x="4937760" y="4233600"/>
            <a:ext cx="3047400" cy="2251080"/>
          </a:xfrm>
          <a:prstGeom prst="rect">
            <a:avLst/>
          </a:prstGeom>
          <a:ln w="36720">
            <a:noFill/>
          </a:ln>
        </p:spPr>
      </p:pic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1031040" y="4189680"/>
            <a:ext cx="3291840" cy="22860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63720" y="21240"/>
            <a:ext cx="661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Ensamblado de módulos del ETL (II)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Preparación y aplicación de los procedimientos de ensamblado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Preparación de base de datos para registro de componentes entrantes e inspección visual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Programación del robot con secuencia completa de ensamblado, incluyendo procedimiento automático de alineamiento visual y control sincronizado de las líneas de vacío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Evaluación y control de calidad de los módulos ensamblados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Control de funcionamiento eléctrico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Controles de resistencia mecánicos y térmicos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Creación de bases de datos para registro de módulos salientes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18" name="" descr=""/>
          <p:cNvPicPr/>
          <p:nvPr/>
        </p:nvPicPr>
        <p:blipFill>
          <a:blip r:embed="rId1"/>
          <a:stretch/>
        </p:blipFill>
        <p:spPr>
          <a:xfrm>
            <a:off x="365760" y="4206240"/>
            <a:ext cx="8412120" cy="22518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-152280" y="21240"/>
            <a:ext cx="454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Líneas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182880" y="1097280"/>
            <a:ext cx="7223760" cy="640080"/>
          </a:xfrm>
          <a:custGeom>
            <a:avLst/>
            <a:gdLst/>
            <a:ahLst/>
            <a:rect l="0" t="0" r="r" b="b"/>
            <a:pathLst>
              <a:path w="2006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70" y="1779"/>
                </a:lnTo>
                <a:cubicBezTo>
                  <a:pt x="19918" y="1779"/>
                  <a:pt x="20067" y="1630"/>
                  <a:pt x="20067" y="1482"/>
                </a:cubicBezTo>
                <a:lnTo>
                  <a:pt x="20067" y="296"/>
                </a:lnTo>
                <a:cubicBezTo>
                  <a:pt x="20067" y="148"/>
                  <a:pt x="19918" y="0"/>
                  <a:pt x="19770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1.- Análisis de datos con el experimento CMS: Run 3 y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183240" y="246564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2.- Instrumentación: “Phase-2 Upgrade” de CMS y 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83240" y="3834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3.- Tomografía muónica en aplicaciones industriales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183240" y="5202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cccccc"/>
                </a:solidFill>
                <a:latin typeface="Times New Roman"/>
              </a:rPr>
              <a:t>4.- Futuros aceleradores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4" name="CustomShape 6"/>
          <p:cNvSpPr/>
          <p:nvPr/>
        </p:nvSpPr>
        <p:spPr>
          <a:xfrm rot="5400000">
            <a:off x="5714640" y="2991240"/>
            <a:ext cx="5029200" cy="914400"/>
          </a:xfrm>
          <a:custGeom>
            <a:avLst/>
            <a:gdLst/>
            <a:ahLst/>
            <a:rect l="0" t="0" r="r" b="b"/>
            <a:pathLst>
              <a:path w="13971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13547" y="2541"/>
                </a:lnTo>
                <a:cubicBezTo>
                  <a:pt x="13758" y="2541"/>
                  <a:pt x="13970" y="2329"/>
                  <a:pt x="13970" y="2117"/>
                </a:cubicBezTo>
                <a:lnTo>
                  <a:pt x="13970" y="423"/>
                </a:lnTo>
                <a:cubicBezTo>
                  <a:pt x="13970" y="211"/>
                  <a:pt x="13758" y="0"/>
                  <a:pt x="13547" y="0"/>
                </a:cubicBezTo>
                <a:lnTo>
                  <a:pt x="423" y="0"/>
                </a:lnTo>
              </a:path>
            </a:pathLst>
          </a:custGeom>
          <a:solidFill>
            <a:srgbClr val="dedce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Técnicas Avanzadas de Computación y Análisis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CustomShape 1"/>
          <p:cNvSpPr/>
          <p:nvPr/>
        </p:nvSpPr>
        <p:spPr>
          <a:xfrm>
            <a:off x="-152280" y="21240"/>
            <a:ext cx="7010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Tomografía muónica: muones cósmicos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6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 flujo constante de muones (10000 por minuto y m</a:t>
            </a:r>
            <a:r>
              <a:rPr b="0" lang="en-U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) alcanza la superficie de la tierra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Fundamentalmente interaccionan con la materia perdiendo energía y desviando su trayectoria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Cuando mayor es la densidad más energía pierden y más se desvían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Estas propiedades permiten usar a los muones como una herramienta de testado de densidad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7" name="TextShape 3"/>
          <p:cNvSpPr txBox="1"/>
          <p:nvPr/>
        </p:nvSpPr>
        <p:spPr>
          <a:xfrm>
            <a:off x="640080" y="2452680"/>
            <a:ext cx="3566160" cy="6498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 u="sng">
                <a:solidFill>
                  <a:srgbClr val="000000"/>
                </a:solidFill>
                <a:uFillTx/>
                <a:latin typeface="Times New Roman"/>
              </a:rPr>
              <a:t>Tomografía muónica de absorción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8" name="TextShape 4"/>
          <p:cNvSpPr txBox="1"/>
          <p:nvPr/>
        </p:nvSpPr>
        <p:spPr>
          <a:xfrm>
            <a:off x="5029200" y="2452680"/>
            <a:ext cx="3657600" cy="6498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 u="sng">
                <a:solidFill>
                  <a:srgbClr val="000000"/>
                </a:solidFill>
                <a:uFillTx/>
                <a:latin typeface="Times New Roman"/>
              </a:rPr>
              <a:t>Tomografía muónica de “scattering”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9" name="Line 5"/>
          <p:cNvSpPr/>
          <p:nvPr/>
        </p:nvSpPr>
        <p:spPr>
          <a:xfrm>
            <a:off x="4572000" y="2289240"/>
            <a:ext cx="0" cy="420624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6"/>
          <p:cNvSpPr/>
          <p:nvPr/>
        </p:nvSpPr>
        <p:spPr>
          <a:xfrm rot="4500000">
            <a:off x="142200" y="5929560"/>
            <a:ext cx="820800" cy="197640"/>
          </a:xfrm>
          <a:prstGeom prst="rect">
            <a:avLst/>
          </a:prstGeom>
          <a:solidFill>
            <a:srgbClr val="ffffa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000" spc="-1" strike="noStrike">
                <a:solidFill>
                  <a:srgbClr val="000000"/>
                </a:solidFill>
                <a:latin typeface="Times New Roman"/>
              </a:rPr>
              <a:t>Muon detector</a:t>
            </a:r>
            <a:endParaRPr b="0" lang="en-US" sz="10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31" name="" descr=""/>
          <p:cNvPicPr/>
          <p:nvPr/>
        </p:nvPicPr>
        <p:blipFill>
          <a:blip r:embed="rId1"/>
          <a:stretch/>
        </p:blipFill>
        <p:spPr>
          <a:xfrm>
            <a:off x="1041840" y="4588920"/>
            <a:ext cx="2358000" cy="2037240"/>
          </a:xfrm>
          <a:prstGeom prst="rect">
            <a:avLst/>
          </a:prstGeom>
          <a:ln w="36720">
            <a:noFill/>
          </a:ln>
        </p:spPr>
      </p:pic>
      <p:sp>
        <p:nvSpPr>
          <p:cNvPr id="632" name="Line 7"/>
          <p:cNvSpPr/>
          <p:nvPr/>
        </p:nvSpPr>
        <p:spPr>
          <a:xfrm flipH="1">
            <a:off x="640080" y="4863240"/>
            <a:ext cx="3419280" cy="109728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Line 8"/>
          <p:cNvSpPr/>
          <p:nvPr/>
        </p:nvSpPr>
        <p:spPr>
          <a:xfrm flipH="1">
            <a:off x="676080" y="5137560"/>
            <a:ext cx="3383280" cy="96696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Line 9"/>
          <p:cNvSpPr/>
          <p:nvPr/>
        </p:nvSpPr>
        <p:spPr>
          <a:xfrm flipH="1">
            <a:off x="604080" y="4866120"/>
            <a:ext cx="3383280" cy="91440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Line 10"/>
          <p:cNvSpPr/>
          <p:nvPr/>
        </p:nvSpPr>
        <p:spPr>
          <a:xfrm flipH="1">
            <a:off x="712080" y="5503320"/>
            <a:ext cx="3383280" cy="74520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Line 11"/>
          <p:cNvSpPr/>
          <p:nvPr/>
        </p:nvSpPr>
        <p:spPr>
          <a:xfrm flipH="1">
            <a:off x="712080" y="5320440"/>
            <a:ext cx="3438720" cy="85608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Line 12"/>
          <p:cNvSpPr/>
          <p:nvPr/>
        </p:nvSpPr>
        <p:spPr>
          <a:xfrm flipH="1">
            <a:off x="676080" y="5229000"/>
            <a:ext cx="3474720" cy="80352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Line 13"/>
          <p:cNvSpPr/>
          <p:nvPr/>
        </p:nvSpPr>
        <p:spPr>
          <a:xfrm flipH="1">
            <a:off x="640080" y="5046120"/>
            <a:ext cx="3510720" cy="84240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Line 14"/>
          <p:cNvSpPr/>
          <p:nvPr/>
        </p:nvSpPr>
        <p:spPr>
          <a:xfrm flipH="1">
            <a:off x="754560" y="5442120"/>
            <a:ext cx="3304800" cy="914400"/>
          </a:xfrm>
          <a:prstGeom prst="line">
            <a:avLst/>
          </a:prstGeom>
          <a:ln w="12600">
            <a:solidFill>
              <a:srgbClr val="1584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TextShape 15"/>
          <p:cNvSpPr txBox="1"/>
          <p:nvPr/>
        </p:nvSpPr>
        <p:spPr>
          <a:xfrm>
            <a:off x="274320" y="2909880"/>
            <a:ext cx="3931920" cy="1623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Medidas de la atenuación del flujo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Un único detector requerido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Objetos grandes + largos tiempos de exposición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Aplicaciones: geología, vulcanología, etc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41" name="" descr=""/>
          <p:cNvPicPr/>
          <p:nvPr/>
        </p:nvPicPr>
        <p:blipFill>
          <a:blip r:embed="rId2"/>
          <a:stretch/>
        </p:blipFill>
        <p:spPr>
          <a:xfrm>
            <a:off x="5741280" y="4434840"/>
            <a:ext cx="2103120" cy="2057760"/>
          </a:xfrm>
          <a:prstGeom prst="rect">
            <a:avLst/>
          </a:prstGeom>
          <a:ln w="36720">
            <a:noFill/>
          </a:ln>
        </p:spPr>
      </p:pic>
      <p:sp>
        <p:nvSpPr>
          <p:cNvPr id="642" name="TextShape 16"/>
          <p:cNvSpPr txBox="1"/>
          <p:nvPr/>
        </p:nvSpPr>
        <p:spPr>
          <a:xfrm>
            <a:off x="4846320" y="2909880"/>
            <a:ext cx="4114800" cy="162360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Medida de la desviación angular (scattering)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Dos detectores requeridos (antes y después)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Objetos pequeños + cortos tiempos de exposición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  <a:p>
            <a:pPr marL="216000" indent="-216000">
              <a:lnSpc>
                <a:spcPct val="102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Aplicaciones: seguridad de fronteras, nuclear, etc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-149760" y="77760"/>
            <a:ext cx="792216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Participación en proyectos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288000" y="1397880"/>
            <a:ext cx="841536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Participación en los experimentos CMS y CDF”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MICINN FPA2005-08140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Investigadora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Teresa Rodrigo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Física en colisionadores hadrónicos (Experimentos CMS y CDF)”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MICINN FPA2008-06112-C02-11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Investigadora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Teresa Rodrigo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operaciones de un Tier2 federado para el experimento CMS”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Referencia del proyecto: 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FPA2007-66530-C02-01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Investigador principal: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Francisco Matorras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-152280" y="21240"/>
            <a:ext cx="41756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Objetivos generales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Investigación aplicada que surge como consecuencia de los conocimientos desarrollados: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Detección de muones en CMS, algoritmia de reconstrucción y ML y LGADs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Establecer la tomografía muónica como una técnica de ensayos no destructivos en la industria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Mantenimiento preventivo de equipamiento, control de calidad del proceso productivo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Ventajas competitivas de la tomografía muónica en este entorno: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Alto poder de penetración y la posibilidad de operar con el equipamiento en funcionamiento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522000" y="3582000"/>
            <a:ext cx="2994480" cy="640080"/>
          </a:xfrm>
          <a:custGeom>
            <a:avLst/>
            <a:gdLst/>
            <a:ahLst/>
            <a:rect l="0" t="0" r="r" b="b"/>
            <a:pathLst>
              <a:path w="8319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8022" y="1779"/>
                </a:lnTo>
                <a:cubicBezTo>
                  <a:pt x="8170" y="1779"/>
                  <a:pt x="8318" y="1630"/>
                  <a:pt x="8318" y="1482"/>
                </a:cubicBezTo>
                <a:lnTo>
                  <a:pt x="8318" y="296"/>
                </a:lnTo>
                <a:cubicBezTo>
                  <a:pt x="8318" y="148"/>
                  <a:pt x="8170" y="0"/>
                  <a:pt x="8022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Algoritmos de reconstrucción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de imagen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6" name="CustomShape 4"/>
          <p:cNvSpPr/>
          <p:nvPr/>
        </p:nvSpPr>
        <p:spPr>
          <a:xfrm>
            <a:off x="522000" y="451836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Algoritmos de baja dimensión paramétrica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7" name="CustomShape 5"/>
          <p:cNvSpPr/>
          <p:nvPr/>
        </p:nvSpPr>
        <p:spPr>
          <a:xfrm>
            <a:off x="522360" y="5454720"/>
            <a:ext cx="3497760" cy="640080"/>
          </a:xfrm>
          <a:custGeom>
            <a:avLst/>
            <a:gdLst/>
            <a:ahLst/>
            <a:rect l="0" t="0" r="r" b="b"/>
            <a:pathLst>
              <a:path w="971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9420" y="1779"/>
                </a:lnTo>
                <a:cubicBezTo>
                  <a:pt x="9568" y="1779"/>
                  <a:pt x="9717" y="1630"/>
                  <a:pt x="9717" y="1482"/>
                </a:cubicBezTo>
                <a:lnTo>
                  <a:pt x="9717" y="296"/>
                </a:lnTo>
                <a:cubicBezTo>
                  <a:pt x="9717" y="148"/>
                  <a:pt x="9568" y="0"/>
                  <a:pt x="9420" y="0"/>
                </a:cubicBezTo>
                <a:lnTo>
                  <a:pt x="296" y="0"/>
                </a:lnTo>
              </a:path>
            </a:pathLst>
          </a:custGeom>
          <a:solidFill>
            <a:srgbClr val="dee7e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Optimización del diseño de experimentos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500" spc="-1" strike="noStrike">
                <a:solidFill>
                  <a:srgbClr val="000000"/>
                </a:solidFill>
                <a:latin typeface="Times New Roman"/>
              </a:rPr>
              <a:t>con técnicas de Machine Learning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48" name="Line 6"/>
          <p:cNvCxnSpPr>
            <a:stCxn id="645" idx="1"/>
            <a:endCxn id="646" idx="1"/>
          </p:cNvCxnSpPr>
          <p:nvPr/>
        </p:nvCxnSpPr>
        <p:spPr>
          <a:xfrm>
            <a:off x="522000" y="3902040"/>
            <a:ext cx="360" cy="936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cxnSp>
        <p:nvCxnSpPr>
          <p:cNvPr id="649" name="Line 7"/>
          <p:cNvCxnSpPr>
            <a:stCxn id="645" idx="1"/>
            <a:endCxn id="647" idx="1"/>
          </p:cNvCxnSpPr>
          <p:nvPr/>
        </p:nvCxnSpPr>
        <p:spPr>
          <a:xfrm>
            <a:off x="522000" y="3902040"/>
            <a:ext cx="720" cy="187308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650" name="CustomShape 8"/>
          <p:cNvSpPr/>
          <p:nvPr/>
        </p:nvSpPr>
        <p:spPr>
          <a:xfrm>
            <a:off x="5274000" y="3582360"/>
            <a:ext cx="3301920" cy="640080"/>
          </a:xfrm>
          <a:custGeom>
            <a:avLst/>
            <a:gdLst/>
            <a:ahLst/>
            <a:rect l="0" t="0" r="r" b="b"/>
            <a:pathLst>
              <a:path w="9174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8876" y="1779"/>
                </a:lnTo>
                <a:cubicBezTo>
                  <a:pt x="9024" y="1779"/>
                  <a:pt x="9173" y="1630"/>
                  <a:pt x="9173" y="1482"/>
                </a:cubicBezTo>
                <a:lnTo>
                  <a:pt x="9173" y="296"/>
                </a:lnTo>
                <a:cubicBezTo>
                  <a:pt x="9173" y="148"/>
                  <a:pt x="9024" y="0"/>
                  <a:pt x="8876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Simulación basada en redes GAN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51" name="Line 9"/>
          <p:cNvCxnSpPr>
            <a:stCxn id="645" idx="3"/>
            <a:endCxn id="650" idx="1"/>
          </p:cNvCxnSpPr>
          <p:nvPr/>
        </p:nvCxnSpPr>
        <p:spPr>
          <a:xfrm>
            <a:off x="3516480" y="3902040"/>
            <a:ext cx="1757880" cy="72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  <p:sp>
        <p:nvSpPr>
          <p:cNvPr id="652" name="CustomShape 10"/>
          <p:cNvSpPr/>
          <p:nvPr/>
        </p:nvSpPr>
        <p:spPr>
          <a:xfrm>
            <a:off x="5274360" y="5382720"/>
            <a:ext cx="3301920" cy="640080"/>
          </a:xfrm>
          <a:custGeom>
            <a:avLst/>
            <a:gdLst/>
            <a:ahLst/>
            <a:rect l="0" t="0" r="r" b="b"/>
            <a:pathLst>
              <a:path w="9174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8876" y="1779"/>
                </a:lnTo>
                <a:cubicBezTo>
                  <a:pt x="9024" y="1779"/>
                  <a:pt x="9173" y="1630"/>
                  <a:pt x="9173" y="1482"/>
                </a:cubicBezTo>
                <a:lnTo>
                  <a:pt x="9173" y="296"/>
                </a:lnTo>
                <a:cubicBezTo>
                  <a:pt x="9173" y="148"/>
                  <a:pt x="9024" y="0"/>
                  <a:pt x="8876" y="0"/>
                </a:cubicBezTo>
                <a:lnTo>
                  <a:pt x="296" y="0"/>
                </a:lnTo>
              </a:path>
            </a:pathLst>
          </a:custGeom>
          <a:solidFill>
            <a:srgbClr val="ffd8ce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Medida del momento: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Tomografía muónica y LGADs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53" name="Line 11"/>
          <p:cNvCxnSpPr>
            <a:stCxn id="650" idx="2"/>
            <a:endCxn id="652" idx="0"/>
          </p:cNvCxnSpPr>
          <p:nvPr/>
        </p:nvCxnSpPr>
        <p:spPr>
          <a:xfrm>
            <a:off x="6924960" y="4222440"/>
            <a:ext cx="720" cy="1160640"/>
          </a:xfrm>
          <a:prstGeom prst="bentConnector3">
            <a:avLst/>
          </a:prstGeom>
          <a:ln w="36720">
            <a:solidFill>
              <a:srgbClr val="000000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-80280" y="21240"/>
            <a:ext cx="7376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Algoritmos de baja dimensión parámetrica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Las aplicaciones industriales son problemas de baja dimensión paramétrica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Normalmente existen planos con descripciones detalladas de las geometrías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interés consiste en ver pequeñas variaciones sobre una geometría nominal conocida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Dos familias de algoritmos siendo investigadas 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Algoritmos basados en “Maximum Likelihood” estimation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Algoritmos de regresión basados en Aprendizaje Automático Profundo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Colaboración con la empresa Muon Systems en el marco de un doctorado industrial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Aplicación de los algoritmos a problemas del sector (publicaciones en camino)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-80280" y="21240"/>
            <a:ext cx="737604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Algoritmos de baja dimensión parámetrica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7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Las aplicaciones industriales son problemas de baja dimensión paramétrica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Normalmente existen planos con descripciones detalladas de las geometrías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 interés consiste en ver pequeñas variaciones sobre una geometría nominal conocida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Dos familias de algoritmos siendo investigadas :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Algoritmos basados en “Maximum Likelihood” estimation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Algoritmos de regresión basados en Aprendizaje Automático Profundo 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Colaboración con la empresa Muon Systems en el marco de un doctorado industrial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Aplicación de los algoritmos a problemas del sector (publicaciones en camino)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"/>
          <p:cNvSpPr/>
          <p:nvPr/>
        </p:nvSpPr>
        <p:spPr>
          <a:xfrm>
            <a:off x="-80280" y="21240"/>
            <a:ext cx="922428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Medida del momento de los muones: TM and LGADs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9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Nueva idea propuesta en el marco de una colaboración entre IFCA, CNN and ITAINNOVA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Una de las grandes limitaciones de la TM es el desconocimiento del momento de los muones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La desviación angular depende del material pero también de p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 experimentos el momento se mide a través de la curvatura en campos magnéticos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Esta opción no es viable en aplicaciones industriales (precio + dificultad técnica)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 algoritmos de TM promedian el valor del momento sufriendo pérdida de resolution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Idea: estimar el momento a través de la medida de la velocidad usando tecnología de LGADs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60" name="" descr=""/>
          <p:cNvPicPr/>
          <p:nvPr/>
        </p:nvPicPr>
        <p:blipFill>
          <a:blip r:embed="rId1"/>
          <a:stretch/>
        </p:blipFill>
        <p:spPr>
          <a:xfrm>
            <a:off x="6453360" y="1535040"/>
            <a:ext cx="2596320" cy="520560"/>
          </a:xfrm>
          <a:prstGeom prst="rect">
            <a:avLst/>
          </a:prstGeom>
          <a:ln w="36720">
            <a:noFill/>
          </a:ln>
        </p:spPr>
      </p:pic>
      <p:sp>
        <p:nvSpPr>
          <p:cNvPr id="661" name="CustomShape 3"/>
          <p:cNvSpPr/>
          <p:nvPr/>
        </p:nvSpPr>
        <p:spPr>
          <a:xfrm>
            <a:off x="642240" y="4466880"/>
            <a:ext cx="2173320" cy="240120"/>
          </a:xfrm>
          <a:prstGeom prst="rect">
            <a:avLst/>
          </a:prstGeom>
          <a:solidFill>
            <a:srgbClr val="ffffa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Traditional Muon Detector</a:t>
            </a:r>
            <a:endParaRPr b="0" lang="en-US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637560" y="6061320"/>
            <a:ext cx="2173320" cy="240120"/>
          </a:xfrm>
          <a:prstGeom prst="rect">
            <a:avLst/>
          </a:prstGeom>
          <a:solidFill>
            <a:srgbClr val="ffffa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Traditional Muon Detector</a:t>
            </a:r>
            <a:endParaRPr b="0" lang="en-US" sz="13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3" name="CustomShape 5"/>
          <p:cNvSpPr/>
          <p:nvPr/>
        </p:nvSpPr>
        <p:spPr>
          <a:xfrm>
            <a:off x="649080" y="4288320"/>
            <a:ext cx="2173320" cy="159840"/>
          </a:xfrm>
          <a:prstGeom prst="rect">
            <a:avLst/>
          </a:prstGeom>
          <a:solidFill>
            <a:srgbClr val="afd09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" spc="-1" strike="noStrike">
                <a:solidFill>
                  <a:srgbClr val="000000"/>
                </a:solidFill>
                <a:latin typeface="Times New Roman"/>
              </a:rPr>
              <a:t>LGAD timing layer</a:t>
            </a:r>
            <a:endParaRPr b="0" lang="en-US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4" name="CustomShape 6"/>
          <p:cNvSpPr/>
          <p:nvPr/>
        </p:nvSpPr>
        <p:spPr>
          <a:xfrm>
            <a:off x="639000" y="6304320"/>
            <a:ext cx="2173320" cy="159840"/>
          </a:xfrm>
          <a:prstGeom prst="rect">
            <a:avLst/>
          </a:prstGeom>
          <a:solidFill>
            <a:srgbClr val="afd095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800" spc="-1" strike="noStrike">
                <a:solidFill>
                  <a:srgbClr val="000000"/>
                </a:solidFill>
                <a:latin typeface="Times New Roman"/>
              </a:rPr>
              <a:t>LGAD timing layer</a:t>
            </a:r>
            <a:endParaRPr b="0" lang="en-US" sz="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5" name="Line 7"/>
          <p:cNvSpPr/>
          <p:nvPr/>
        </p:nvSpPr>
        <p:spPr>
          <a:xfrm>
            <a:off x="724320" y="4023360"/>
            <a:ext cx="1999440" cy="2560320"/>
          </a:xfrm>
          <a:prstGeom prst="line">
            <a:avLst/>
          </a:prstGeom>
          <a:ln w="10080">
            <a:solidFill>
              <a:srgbClr val="ff0000"/>
            </a:solidFill>
            <a:custDash>
              <a:ds d="100000" sp="100000"/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Line 8"/>
          <p:cNvSpPr/>
          <p:nvPr/>
        </p:nvSpPr>
        <p:spPr>
          <a:xfrm flipH="1" flipV="1">
            <a:off x="1407240" y="4715280"/>
            <a:ext cx="1068840" cy="1337400"/>
          </a:xfrm>
          <a:prstGeom prst="line">
            <a:avLst/>
          </a:prstGeom>
          <a:ln w="10080">
            <a:solidFill>
              <a:srgbClr val="00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TextShape 9"/>
          <p:cNvSpPr txBox="1"/>
          <p:nvPr/>
        </p:nvSpPr>
        <p:spPr>
          <a:xfrm>
            <a:off x="1941480" y="5181120"/>
            <a:ext cx="534240" cy="3229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Δ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cxnSp>
        <p:nvCxnSpPr>
          <p:cNvPr id="668" name="Line 10"/>
          <p:cNvCxnSpPr>
            <a:stCxn id="663" idx="3"/>
            <a:endCxn id="664" idx="3"/>
          </p:cNvCxnSpPr>
          <p:nvPr/>
        </p:nvCxnSpPr>
        <p:spPr>
          <a:xfrm flipH="1">
            <a:off x="2812320" y="4368240"/>
            <a:ext cx="10440" cy="2016360"/>
          </a:xfrm>
          <a:prstGeom prst="bentConnector3">
            <a:avLst/>
          </a:prstGeom>
          <a:ln w="10080">
            <a:solidFill>
              <a:srgbClr val="000000"/>
            </a:solidFill>
            <a:custDash>
              <a:ds d="700000" sp="700000"/>
            </a:custDash>
            <a:round/>
          </a:ln>
        </p:spPr>
      </p:cxnSp>
      <p:sp>
        <p:nvSpPr>
          <p:cNvPr id="669" name="TextShape 11"/>
          <p:cNvSpPr txBox="1"/>
          <p:nvPr/>
        </p:nvSpPr>
        <p:spPr>
          <a:xfrm>
            <a:off x="3174120" y="5181120"/>
            <a:ext cx="1114560" cy="32292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Δ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T=T2-T1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0" name="Line 12"/>
          <p:cNvSpPr/>
          <p:nvPr/>
        </p:nvSpPr>
        <p:spPr>
          <a:xfrm>
            <a:off x="4327560" y="5358960"/>
            <a:ext cx="42120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671" name="Formula 13"/>
              <p:cNvSpPr txBox="1"/>
              <p:nvPr/>
            </p:nvSpPr>
            <p:spPr>
              <a:xfrm>
                <a:off x="4901040" y="5096160"/>
                <a:ext cx="850680" cy="48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β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c</m:t>
                        </m:r>
                      </m:den>
                    </m:f>
                    <m:f>
                      <m:num>
                        <m:r>
                          <m:t xml:space="preserve">Δ</m:t>
                        </m:r>
                        <m:r>
                          <m:t xml:space="preserve">L</m:t>
                        </m:r>
                      </m:num>
                      <m:den>
                        <m:r>
                          <m:t xml:space="preserve">Δ</m:t>
                        </m:r>
                        <m:r>
                          <m:t xml:space="preserve">T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72" name="Line 14"/>
          <p:cNvSpPr/>
          <p:nvPr/>
        </p:nvSpPr>
        <p:spPr>
          <a:xfrm>
            <a:off x="5938560" y="5358960"/>
            <a:ext cx="421200" cy="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673" name="Formula 15"/>
              <p:cNvSpPr txBox="1"/>
              <p:nvPr/>
            </p:nvSpPr>
            <p:spPr>
              <a:xfrm>
                <a:off x="6607080" y="5120640"/>
                <a:ext cx="1430640" cy="513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muon</m:t>
                        </m:r>
                      </m:sub>
                    </m:sSub>
                    <m:f>
                      <m:num>
                        <m:r>
                          <m:t xml:space="preserve">β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1</m:t>
                            </m:r>
                            <m:r>
                              <m:t xml:space="preserve">−</m:t>
                            </m:r>
                            <m:sSup>
                              <m:e>
                                <m:r>
                                  <m:t xml:space="preserve">β</m:t>
                                </m:r>
                              </m:e>
                              <m:sup>
                                <m:r>
                                  <m:t xml:space="preserve"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74" name="TextShape 16"/>
          <p:cNvSpPr txBox="1"/>
          <p:nvPr/>
        </p:nvSpPr>
        <p:spPr>
          <a:xfrm>
            <a:off x="3390480" y="5937120"/>
            <a:ext cx="5303520" cy="3074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Time resolution ~ 50ps and </a:t>
            </a:r>
            <a:r>
              <a:rPr b="0" lang="en-US" sz="14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Δ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L~ 1m → momentum resolution ~ 10%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TextShape 17"/>
          <p:cNvSpPr txBox="1"/>
          <p:nvPr/>
        </p:nvSpPr>
        <p:spPr>
          <a:xfrm>
            <a:off x="4114800" y="3875400"/>
            <a:ext cx="4389120" cy="7880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500" spc="-1" strike="noStrike">
                <a:solidFill>
                  <a:srgbClr val="666666"/>
                </a:solidFill>
                <a:latin typeface="Times New Roman"/>
                <a:ea typeface="msmincho"/>
              </a:rPr>
              <a:t>Proyecto concedido: </a:t>
            </a:r>
            <a:r>
              <a:rPr b="0" lang="en-US" sz="15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“Un nuevo método tomográfico de muones en 4D para la obtención de imágenes de la salud estructural de grandes infraestructuras”</a:t>
            </a:r>
            <a:endParaRPr b="0" lang="en-US" sz="15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-152280" y="21240"/>
            <a:ext cx="45414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Líneas de investigación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7" name="CustomShape 2"/>
          <p:cNvSpPr/>
          <p:nvPr/>
        </p:nvSpPr>
        <p:spPr>
          <a:xfrm>
            <a:off x="182880" y="1097280"/>
            <a:ext cx="7223760" cy="640080"/>
          </a:xfrm>
          <a:custGeom>
            <a:avLst/>
            <a:gdLst/>
            <a:ahLst/>
            <a:rect l="0" t="0" r="r" b="b"/>
            <a:pathLst>
              <a:path w="20068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70" y="1779"/>
                </a:lnTo>
                <a:cubicBezTo>
                  <a:pt x="19918" y="1779"/>
                  <a:pt x="20067" y="1630"/>
                  <a:pt x="20067" y="1482"/>
                </a:cubicBezTo>
                <a:lnTo>
                  <a:pt x="20067" y="296"/>
                </a:lnTo>
                <a:cubicBezTo>
                  <a:pt x="20067" y="148"/>
                  <a:pt x="19918" y="0"/>
                  <a:pt x="19770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dddddd"/>
                </a:solidFill>
                <a:latin typeface="Times New Roman"/>
              </a:rPr>
              <a:t>1.- Análisis de datos con el experimento CMS: Run 3 y HL-LHC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183240" y="246564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dddddd"/>
                </a:solidFill>
                <a:latin typeface="Times New Roman"/>
              </a:rPr>
              <a:t>2.- Instrumentación: “Phase-2 Upgrade” de CMS y el MIPs Timing Detector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9" name="CustomShape 4"/>
          <p:cNvSpPr/>
          <p:nvPr/>
        </p:nvSpPr>
        <p:spPr>
          <a:xfrm>
            <a:off x="183240" y="3834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eeeeee"/>
          </a:solidFill>
          <a:ln w="3672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dddddd"/>
                </a:solidFill>
                <a:latin typeface="Times New Roman"/>
              </a:rPr>
              <a:t>3.- Tomografía muónica en aplicaciones industriales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0" name="CustomShape 5"/>
          <p:cNvSpPr/>
          <p:nvPr/>
        </p:nvSpPr>
        <p:spPr>
          <a:xfrm>
            <a:off x="183240" y="5202000"/>
            <a:ext cx="7223400" cy="640080"/>
          </a:xfrm>
          <a:custGeom>
            <a:avLst/>
            <a:gdLst/>
            <a:ahLst/>
            <a:rect l="0" t="0" r="r" b="b"/>
            <a:pathLst>
              <a:path w="20067" h="1780">
                <a:moveTo>
                  <a:pt x="296" y="0"/>
                </a:moveTo>
                <a:cubicBezTo>
                  <a:pt x="148" y="0"/>
                  <a:pt x="0" y="148"/>
                  <a:pt x="0" y="296"/>
                </a:cubicBezTo>
                <a:lnTo>
                  <a:pt x="0" y="1482"/>
                </a:lnTo>
                <a:cubicBezTo>
                  <a:pt x="0" y="1630"/>
                  <a:pt x="148" y="1779"/>
                  <a:pt x="296" y="1779"/>
                </a:cubicBezTo>
                <a:lnTo>
                  <a:pt x="19769" y="1779"/>
                </a:lnTo>
                <a:cubicBezTo>
                  <a:pt x="19917" y="1779"/>
                  <a:pt x="20066" y="1630"/>
                  <a:pt x="20066" y="1482"/>
                </a:cubicBezTo>
                <a:lnTo>
                  <a:pt x="20066" y="296"/>
                </a:lnTo>
                <a:cubicBezTo>
                  <a:pt x="20066" y="148"/>
                  <a:pt x="19917" y="0"/>
                  <a:pt x="19769" y="0"/>
                </a:cubicBezTo>
                <a:lnTo>
                  <a:pt x="296" y="0"/>
                </a:lnTo>
              </a:path>
            </a:pathLst>
          </a:custGeom>
          <a:solidFill>
            <a:srgbClr val="ffffd7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4.- Futuros aceleradores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1" name="CustomShape 6"/>
          <p:cNvSpPr/>
          <p:nvPr/>
        </p:nvSpPr>
        <p:spPr>
          <a:xfrm rot="5400000">
            <a:off x="5714640" y="2991240"/>
            <a:ext cx="5029200" cy="914400"/>
          </a:xfrm>
          <a:custGeom>
            <a:avLst/>
            <a:gdLst/>
            <a:ahLst/>
            <a:rect l="0" t="0" r="r" b="b"/>
            <a:pathLst>
              <a:path w="13971" h="2542">
                <a:moveTo>
                  <a:pt x="423" y="0"/>
                </a:moveTo>
                <a:cubicBezTo>
                  <a:pt x="211" y="0"/>
                  <a:pt x="0" y="211"/>
                  <a:pt x="0" y="423"/>
                </a:cubicBezTo>
                <a:lnTo>
                  <a:pt x="0" y="2117"/>
                </a:lnTo>
                <a:cubicBezTo>
                  <a:pt x="0" y="2329"/>
                  <a:pt x="211" y="2541"/>
                  <a:pt x="423" y="2541"/>
                </a:cubicBezTo>
                <a:lnTo>
                  <a:pt x="13547" y="2541"/>
                </a:lnTo>
                <a:cubicBezTo>
                  <a:pt x="13758" y="2541"/>
                  <a:pt x="13970" y="2329"/>
                  <a:pt x="13970" y="2117"/>
                </a:cubicBezTo>
                <a:lnTo>
                  <a:pt x="13970" y="423"/>
                </a:lnTo>
                <a:cubicBezTo>
                  <a:pt x="13970" y="211"/>
                  <a:pt x="13758" y="0"/>
                  <a:pt x="13547" y="0"/>
                </a:cubicBezTo>
                <a:lnTo>
                  <a:pt x="423" y="0"/>
                </a:lnTo>
              </a:path>
            </a:pathLst>
          </a:custGeom>
          <a:solidFill>
            <a:srgbClr val="dedce6"/>
          </a:solidFill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Técnicas Avanzadas de Computación y Análisis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CustomShape 1"/>
          <p:cNvSpPr/>
          <p:nvPr/>
        </p:nvSpPr>
        <p:spPr>
          <a:xfrm>
            <a:off x="-152280" y="21240"/>
            <a:ext cx="847332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Futuros aceleradores: posicionamiento científico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3" name="CustomShape 2"/>
          <p:cNvSpPr/>
          <p:nvPr/>
        </p:nvSpPr>
        <p:spPr>
          <a:xfrm>
            <a:off x="73080" y="601920"/>
            <a:ext cx="9363600" cy="109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Durante los años 2010-2017 un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20% de mi tiempo estuvo dedicado a Docencia en la ETHZ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Impartí un total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456 horas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clase siempre en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asignaturas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grado de Física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 totalidad de estas horas se impartieron en idioma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Inglés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84" name="" descr=""/>
          <p:cNvPicPr/>
          <p:nvPr/>
        </p:nvPicPr>
        <p:blipFill>
          <a:blip r:embed="rId1"/>
          <a:stretch/>
        </p:blipFill>
        <p:spPr>
          <a:xfrm>
            <a:off x="6194160" y="2468880"/>
            <a:ext cx="2732040" cy="403560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66240" y="77760"/>
            <a:ext cx="91692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Alineamiento del sistema de muones y reconstrucción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180000" y="749880"/>
            <a:ext cx="923544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algoritmos de alineamiento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sistema de muones usando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fotogrametría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Primer alineamiento relativo de las cámaras de muones dentro de las “ruedas”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algoritmos de alineamiento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sistema de muones usando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técnicas de trazas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Desarrollo de infraestructura de alineamiento dentro del software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Alineamiento interno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 las cámaras de muones del barril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Alineamiento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de las cámaras de muones de CMS </a:t>
            </a:r>
            <a:r>
              <a:rPr b="1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 respecto al Tracker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Calibración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 las posiciones de los “MABs” del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sistema hardware de alineamiento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Posicionamiento relativo de los instrumentos instalados en los MABs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205200" y="4297680"/>
            <a:ext cx="2278440" cy="2103120"/>
          </a:xfrm>
          <a:prstGeom prst="rect">
            <a:avLst/>
          </a:prstGeom>
          <a:ln w="36720"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3120120" y="4297680"/>
            <a:ext cx="2568600" cy="2194560"/>
          </a:xfrm>
          <a:prstGeom prst="rect">
            <a:avLst/>
          </a:prstGeom>
          <a:ln w="36720">
            <a:noFill/>
          </a:ln>
        </p:spPr>
      </p:pic>
      <p:pic>
        <p:nvPicPr>
          <p:cNvPr id="376" name="" descr=""/>
          <p:cNvPicPr/>
          <p:nvPr/>
        </p:nvPicPr>
        <p:blipFill>
          <a:blip r:embed="rId3"/>
          <a:stretch/>
        </p:blipFill>
        <p:spPr>
          <a:xfrm>
            <a:off x="6636240" y="4248000"/>
            <a:ext cx="2187720" cy="20973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66240" y="77760"/>
            <a:ext cx="91692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Alineamiento del sistema de muones y reconstrucción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-36000" y="713880"/>
            <a:ext cx="9235440" cy="452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Aplicación de algoritmos en las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campañas de “commissioning”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del experimento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Magnet Test Cosmic Challenge, Cosmic-RUn at Zero TEsla, Cosmic-Run at Four Tesla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Estancias en el CERN por un total de 23 meses durante esta época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Persona de contacto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entre el grupo de “Alignment&amp;Calibration” y el grupo de alineamiento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Responsable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 las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geometrías de alineamiento de muones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en la base de datos global de CMS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Testado y “commissioning” de la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infraestructura computacional de alineamiento en el T2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Sistemas de acceso a bases de datos globales para constantes de alineamiento y calibración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Participación en campañas de computing (CSA06 and CSA08) 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1" lang="en-U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Desarrollo de los algoritmos de reconstrucción de muones de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Contribución directa a la implementación de los algoritmos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Commissioning” y testado de los algoritmos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Firmante de la nota fundamental de reconstrucción en CMS</a:t>
            </a:r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6730560" y="3785040"/>
            <a:ext cx="2377440" cy="2651760"/>
          </a:xfrm>
          <a:prstGeom prst="rect">
            <a:avLst/>
          </a:prstGeom>
          <a:ln w="3672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66240" y="77760"/>
            <a:ext cx="9169200" cy="65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/>
            <a:r>
              <a:rPr b="0" lang="en-US" sz="3200" spc="-1" strike="noStrike">
                <a:solidFill>
                  <a:srgbClr val="000000"/>
                </a:solidFill>
                <a:latin typeface="Times New Roman"/>
              </a:rPr>
              <a:t>Selección de artículos y conferencias más importantes</a:t>
            </a:r>
            <a:endParaRPr b="0" lang="en-US" sz="3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110880" y="786960"/>
            <a:ext cx="1645920" cy="5529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80"/>
                </a:solidFill>
                <a:latin typeface="Times New Roman"/>
              </a:rPr>
              <a:t>Artículos: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127440" y="1338480"/>
            <a:ext cx="8986320" cy="21362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“Alignment of the CMS Muon System with Cosmic-Ray and Beam-Halo Muons”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JINST, 5, T03020, 10.1088/1748-0221/5/03/T03020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“Aligning the CMS Muon Chambers with the Muon Alignment System during an Extended Cosmic Ray Run”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JINST, 5, T03019, 10.1088/1748-0221/5/03/T03019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The CMS Collaboration,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“Performance of CMS Muon Reconstruction in Cosmic-Ray Events”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JINST, 5, T03022,  10.1088/1748-0221/5/03/T03022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3" name="TextShape 4"/>
          <p:cNvSpPr txBox="1"/>
          <p:nvPr/>
        </p:nvSpPr>
        <p:spPr>
          <a:xfrm>
            <a:off x="110880" y="3522960"/>
            <a:ext cx="4003920" cy="55296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solidFill>
                  <a:srgbClr val="000080"/>
                </a:solidFill>
                <a:latin typeface="Times New Roman"/>
              </a:rPr>
              <a:t>Conferencias:</a:t>
            </a: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4" name="TextShape 5"/>
          <p:cNvSpPr txBox="1"/>
          <p:nvPr/>
        </p:nvSpPr>
        <p:spPr>
          <a:xfrm>
            <a:off x="127440" y="4038480"/>
            <a:ext cx="8986320" cy="2136240"/>
          </a:xfrm>
          <a:prstGeom prst="rect">
            <a:avLst/>
          </a:prstGeom>
          <a:noFill/>
          <a:ln w="36720"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“Commissioning and performance of the CMS detector”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22</a:t>
            </a:r>
            <a:r>
              <a:rPr b="0" lang="en-US" sz="1600" spc="-1" strike="noStrike" baseline="101000">
                <a:solidFill>
                  <a:srgbClr val="000000"/>
                </a:solidFill>
                <a:latin typeface="Times New Roman"/>
              </a:rPr>
              <a:t>nd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 Rencontres de Blois on Particle Physics and Cosmology: first results from the LHC, 2010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2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“Muon Alignment in ATLAS and CMS”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Detector Understanding with the First LHC Data, DESY, 2009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  <a:p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P. Martínez Ruiz del Árbol, 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</a:rPr>
              <a:t>“The CMS Muon System Alignment”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, 17</a:t>
            </a:r>
            <a:r>
              <a:rPr b="0" lang="en-US" sz="1600" spc="-1" strike="noStrike" baseline="101000">
                <a:solidFill>
                  <a:srgbClr val="000000"/>
                </a:solidFill>
                <a:latin typeface="Times New Roman"/>
              </a:rPr>
              <a:t>th</a:t>
            </a: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 International Conference on Computing in High Energy Physics, CHEP09</a:t>
            </a:r>
            <a:endParaRPr b="0" lang="en-US" sz="16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60054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2021-11-01T00:54:29Z</dcterms:modified>
  <cp:revision>1623</cp:revision>
  <dc:subject/>
  <dc:title>Presentación de PowerPoint</dc:title>
</cp:coreProperties>
</file>